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Lst>
  <p:notesMasterIdLst>
    <p:notesMasterId r:id="rId63"/>
  </p:notesMasterIdLst>
  <p:sldIdLst>
    <p:sldId id="263" r:id="rId3"/>
    <p:sldId id="438" r:id="rId4"/>
    <p:sldId id="331" r:id="rId5"/>
    <p:sldId id="398" r:id="rId6"/>
    <p:sldId id="442" r:id="rId7"/>
    <p:sldId id="400" r:id="rId8"/>
    <p:sldId id="402" r:id="rId9"/>
    <p:sldId id="403" r:id="rId10"/>
    <p:sldId id="404" r:id="rId11"/>
    <p:sldId id="405" r:id="rId12"/>
    <p:sldId id="406" r:id="rId13"/>
    <p:sldId id="440" r:id="rId14"/>
    <p:sldId id="388" r:id="rId15"/>
    <p:sldId id="420" r:id="rId16"/>
    <p:sldId id="441" r:id="rId17"/>
    <p:sldId id="287" r:id="rId18"/>
    <p:sldId id="280" r:id="rId19"/>
    <p:sldId id="274" r:id="rId20"/>
    <p:sldId id="276" r:id="rId21"/>
    <p:sldId id="277" r:id="rId22"/>
    <p:sldId id="278" r:id="rId23"/>
    <p:sldId id="279" r:id="rId24"/>
    <p:sldId id="281" r:id="rId25"/>
    <p:sldId id="282" r:id="rId26"/>
    <p:sldId id="283" r:id="rId27"/>
    <p:sldId id="284" r:id="rId28"/>
    <p:sldId id="297" r:id="rId29"/>
    <p:sldId id="298" r:id="rId30"/>
    <p:sldId id="299" r:id="rId31"/>
    <p:sldId id="448" r:id="rId32"/>
    <p:sldId id="444" r:id="rId33"/>
    <p:sldId id="415" r:id="rId34"/>
    <p:sldId id="425" r:id="rId35"/>
    <p:sldId id="421" r:id="rId36"/>
    <p:sldId id="424" r:id="rId37"/>
    <p:sldId id="419" r:id="rId38"/>
    <p:sldId id="408" r:id="rId39"/>
    <p:sldId id="416" r:id="rId40"/>
    <p:sldId id="426" r:id="rId41"/>
    <p:sldId id="445" r:id="rId42"/>
    <p:sldId id="407" r:id="rId43"/>
    <p:sldId id="409" r:id="rId44"/>
    <p:sldId id="427" r:id="rId45"/>
    <p:sldId id="411" r:id="rId46"/>
    <p:sldId id="418" r:id="rId47"/>
    <p:sldId id="429" r:id="rId48"/>
    <p:sldId id="430" r:id="rId49"/>
    <p:sldId id="432" r:id="rId50"/>
    <p:sldId id="446" r:id="rId51"/>
    <p:sldId id="413" r:id="rId52"/>
    <p:sldId id="443" r:id="rId53"/>
    <p:sldId id="412" r:id="rId54"/>
    <p:sldId id="423" r:id="rId55"/>
    <p:sldId id="447" r:id="rId56"/>
    <p:sldId id="433" r:id="rId57"/>
    <p:sldId id="434" r:id="rId58"/>
    <p:sldId id="435" r:id="rId59"/>
    <p:sldId id="436" r:id="rId60"/>
    <p:sldId id="437" r:id="rId61"/>
    <p:sldId id="439" r:id="rId6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FAFAF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08633D-F994-4F0A-88F9-F05D634BA177}" v="4" dt="2026-06-18T10:05:04.1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20" autoAdjust="0"/>
    <p:restoredTop sz="94660"/>
  </p:normalViewPr>
  <p:slideViewPr>
    <p:cSldViewPr snapToGrid="0">
      <p:cViewPr varScale="1">
        <p:scale>
          <a:sx n="111" d="100"/>
          <a:sy n="111" d="100"/>
        </p:scale>
        <p:origin x="87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nix Jansen" userId="2a1d9873-fb59-4e13-b809-7a2ef5ed9aed" providerId="ADAL" clId="{8076D108-2419-4B1D-9331-BFFD0256FD5C}"/>
    <pc:docChg chg="undo redo custSel addSld delSld modSld sldOrd modMainMaster">
      <pc:chgData name="Marnix Jansen" userId="2a1d9873-fb59-4e13-b809-7a2ef5ed9aed" providerId="ADAL" clId="{8076D108-2419-4B1D-9331-BFFD0256FD5C}" dt="2026-06-18T10:49:27.834" v="9127" actId="14100"/>
      <pc:docMkLst>
        <pc:docMk/>
      </pc:docMkLst>
      <pc:sldChg chg="addSp modSp mod modAnim">
        <pc:chgData name="Marnix Jansen" userId="2a1d9873-fb59-4e13-b809-7a2ef5ed9aed" providerId="ADAL" clId="{8076D108-2419-4B1D-9331-BFFD0256FD5C}" dt="2026-06-18T08:41:16.999" v="9074" actId="20577"/>
        <pc:sldMkLst>
          <pc:docMk/>
          <pc:sldMk cId="2938966812" sldId="398"/>
        </pc:sldMkLst>
        <pc:spChg chg="mod">
          <ac:chgData name="Marnix Jansen" userId="2a1d9873-fb59-4e13-b809-7a2ef5ed9aed" providerId="ADAL" clId="{8076D108-2419-4B1D-9331-BFFD0256FD5C}" dt="2026-06-18T08:41:16.999" v="9074" actId="20577"/>
          <ac:spMkLst>
            <pc:docMk/>
            <pc:sldMk cId="2938966812" sldId="398"/>
            <ac:spMk id="3" creationId="{A0359148-B3E6-4816-ACFE-B064595EB929}"/>
          </ac:spMkLst>
        </pc:spChg>
      </pc:sldChg>
      <pc:sldChg chg="modSp mod addAnim delAnim modAnim">
        <pc:chgData name="Marnix Jansen" userId="2a1d9873-fb59-4e13-b809-7a2ef5ed9aed" providerId="ADAL" clId="{8076D108-2419-4B1D-9331-BFFD0256FD5C}" dt="2026-06-18T10:05:04.185" v="9096"/>
        <pc:sldMkLst>
          <pc:docMk/>
          <pc:sldMk cId="1003627361" sldId="411"/>
        </pc:sldMkLst>
        <pc:spChg chg="mod">
          <ac:chgData name="Marnix Jansen" userId="2a1d9873-fb59-4e13-b809-7a2ef5ed9aed" providerId="ADAL" clId="{8076D108-2419-4B1D-9331-BFFD0256FD5C}" dt="2026-06-18T10:03:49.880" v="9090" actId="20577"/>
          <ac:spMkLst>
            <pc:docMk/>
            <pc:sldMk cId="1003627361" sldId="411"/>
            <ac:spMk id="6" creationId="{1F45A97C-737E-BC8F-D0A6-EA430678395A}"/>
          </ac:spMkLst>
        </pc:spChg>
      </pc:sldChg>
      <pc:sldChg chg="addSp delSp modSp mod delAnim">
        <pc:chgData name="Marnix Jansen" userId="2a1d9873-fb59-4e13-b809-7a2ef5ed9aed" providerId="ADAL" clId="{8076D108-2419-4B1D-9331-BFFD0256FD5C}" dt="2026-06-18T10:49:27.834" v="9127" actId="14100"/>
        <pc:sldMkLst>
          <pc:docMk/>
          <pc:sldMk cId="2481546238" sldId="429"/>
        </pc:sldMkLst>
        <pc:picChg chg="add del mod">
          <ac:chgData name="Marnix Jansen" userId="2a1d9873-fb59-4e13-b809-7a2ef5ed9aed" providerId="ADAL" clId="{8076D108-2419-4B1D-9331-BFFD0256FD5C}" dt="2026-06-18T10:45:57.156" v="9102" actId="478"/>
          <ac:picMkLst>
            <pc:docMk/>
            <pc:sldMk cId="2481546238" sldId="429"/>
            <ac:picMk id="3" creationId="{DF3BC204-9499-CF13-89BC-857529EBD7B4}"/>
          </ac:picMkLst>
        </pc:picChg>
        <pc:picChg chg="del">
          <ac:chgData name="Marnix Jansen" userId="2a1d9873-fb59-4e13-b809-7a2ef5ed9aed" providerId="ADAL" clId="{8076D108-2419-4B1D-9331-BFFD0256FD5C}" dt="2026-06-18T10:45:53.268" v="9100" actId="478"/>
          <ac:picMkLst>
            <pc:docMk/>
            <pc:sldMk cId="2481546238" sldId="429"/>
            <ac:picMk id="5" creationId="{E2F64707-CA99-EB1C-E6EE-2546A370D9DC}"/>
          </ac:picMkLst>
        </pc:picChg>
        <pc:picChg chg="add mod">
          <ac:chgData name="Marnix Jansen" userId="2a1d9873-fb59-4e13-b809-7a2ef5ed9aed" providerId="ADAL" clId="{8076D108-2419-4B1D-9331-BFFD0256FD5C}" dt="2026-06-18T10:49:27.834" v="9127" actId="14100"/>
          <ac:picMkLst>
            <pc:docMk/>
            <pc:sldMk cId="2481546238" sldId="429"/>
            <ac:picMk id="6" creationId="{6895D7A3-B009-9CAC-BA8D-62FD79C7D313}"/>
          </ac:picMkLst>
        </pc:picChg>
        <pc:picChg chg="del">
          <ac:chgData name="Marnix Jansen" userId="2a1d9873-fb59-4e13-b809-7a2ef5ed9aed" providerId="ADAL" clId="{8076D108-2419-4B1D-9331-BFFD0256FD5C}" dt="2026-06-18T10:46:57.064" v="9114" actId="478"/>
          <ac:picMkLst>
            <pc:docMk/>
            <pc:sldMk cId="2481546238" sldId="429"/>
            <ac:picMk id="8" creationId="{179737CB-F4AF-8DF7-4C2F-9601D486B2AD}"/>
          </ac:picMkLst>
        </pc:picChg>
        <pc:picChg chg="add mod modCrop">
          <ac:chgData name="Marnix Jansen" userId="2a1d9873-fb59-4e13-b809-7a2ef5ed9aed" providerId="ADAL" clId="{8076D108-2419-4B1D-9331-BFFD0256FD5C}" dt="2026-06-18T10:49:18.742" v="9124" actId="1076"/>
          <ac:picMkLst>
            <pc:docMk/>
            <pc:sldMk cId="2481546238" sldId="429"/>
            <ac:picMk id="9" creationId="{30785ECC-CC4E-EE12-5565-342A296B1F2D}"/>
          </ac:picMkLst>
        </pc:picChg>
        <pc:picChg chg="del">
          <ac:chgData name="Marnix Jansen" userId="2a1d9873-fb59-4e13-b809-7a2ef5ed9aed" providerId="ADAL" clId="{8076D108-2419-4B1D-9331-BFFD0256FD5C}" dt="2026-06-18T10:45:30.171" v="9097" actId="478"/>
          <ac:picMkLst>
            <pc:docMk/>
            <pc:sldMk cId="2481546238" sldId="429"/>
            <ac:picMk id="11" creationId="{D2CE629F-0889-5910-0E44-AF09A2A51AAE}"/>
          </ac:picMkLst>
        </pc:picChg>
        <pc:picChg chg="add mod">
          <ac:chgData name="Marnix Jansen" userId="2a1d9873-fb59-4e13-b809-7a2ef5ed9aed" providerId="ADAL" clId="{8076D108-2419-4B1D-9331-BFFD0256FD5C}" dt="2026-06-18T10:49:21.073" v="9125" actId="1076"/>
          <ac:picMkLst>
            <pc:docMk/>
            <pc:sldMk cId="2481546238" sldId="429"/>
            <ac:picMk id="13" creationId="{6DB2B7B9-30FA-AA09-4B04-FD722BF9394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10E9B8-C9F0-4845-86F3-A33559AFC3AB}" type="datetimeFigureOut">
              <a:rPr lang="nl-NL" smtClean="0"/>
              <a:t>18-6-2026</a:t>
            </a:fld>
            <a:endParaRPr lang="nl-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609151-2190-4B08-9334-BCB6BC739FEA}" type="slidenum">
              <a:rPr lang="nl-NL" smtClean="0"/>
              <a:t>‹#›</a:t>
            </a:fld>
            <a:endParaRPr lang="nl-NL"/>
          </a:p>
        </p:txBody>
      </p:sp>
    </p:spTree>
    <p:extLst>
      <p:ext uri="{BB962C8B-B14F-4D97-AF65-F5344CB8AC3E}">
        <p14:creationId xmlns:p14="http://schemas.microsoft.com/office/powerpoint/2010/main" val="1505612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3CB0F2A3-A26D-4176-BAF4-51CDB116FF78}" type="slidenum">
              <a:rPr lang="nl-NL" smtClean="0"/>
              <a:t>3</a:t>
            </a:fld>
            <a:endParaRPr lang="nl-NL"/>
          </a:p>
        </p:txBody>
      </p:sp>
    </p:spTree>
    <p:extLst>
      <p:ext uri="{BB962C8B-B14F-4D97-AF65-F5344CB8AC3E}">
        <p14:creationId xmlns:p14="http://schemas.microsoft.com/office/powerpoint/2010/main" val="15814340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676C7BC-F66D-4130-8E5D-47BA42020389}" type="datetimeFigureOut">
              <a:rPr lang="LID4096" smtClean="0"/>
              <a:t>06/18/2026</a:t>
            </a:fld>
            <a:endParaRPr lang="LID4096"/>
          </a:p>
        </p:txBody>
      </p:sp>
      <p:sp>
        <p:nvSpPr>
          <p:cNvPr id="5" name="Footer Placeholder 4"/>
          <p:cNvSpPr>
            <a:spLocks noGrp="1"/>
          </p:cNvSpPr>
          <p:nvPr>
            <p:ph type="ftr" sz="quarter" idx="11"/>
          </p:nvPr>
        </p:nvSpPr>
        <p:spPr/>
        <p:txBody>
          <a:bodyPr/>
          <a:lstStyle/>
          <a:p>
            <a:endParaRPr lang="LID4096"/>
          </a:p>
        </p:txBody>
      </p:sp>
      <p:sp>
        <p:nvSpPr>
          <p:cNvPr id="6" name="Slide Number Placeholder 5"/>
          <p:cNvSpPr>
            <a:spLocks noGrp="1"/>
          </p:cNvSpPr>
          <p:nvPr>
            <p:ph type="sldNum" sz="quarter" idx="12"/>
          </p:nvPr>
        </p:nvSpPr>
        <p:spPr/>
        <p:txBody>
          <a:bodyPr/>
          <a:lstStyle/>
          <a:p>
            <a:fld id="{8AE6B17F-A1D9-4026-8BC7-63678CD1BBE0}" type="slidenum">
              <a:rPr lang="LID4096" smtClean="0"/>
              <a:t>‹#›</a:t>
            </a:fld>
            <a:endParaRPr lang="LID4096"/>
          </a:p>
        </p:txBody>
      </p:sp>
      <p:sp>
        <p:nvSpPr>
          <p:cNvPr id="8" name="Rectangle 7">
            <a:extLst>
              <a:ext uri="{FF2B5EF4-FFF2-40B4-BE49-F238E27FC236}">
                <a16:creationId xmlns:a16="http://schemas.microsoft.com/office/drawing/2014/main" id="{67CECD9E-1AC5-48FF-B625-25397BFD4795}"/>
              </a:ext>
            </a:extLst>
          </p:cNvPr>
          <p:cNvSpPr/>
          <p:nvPr/>
        </p:nvSpPr>
        <p:spPr>
          <a:xfrm>
            <a:off x="4478" y="3937933"/>
            <a:ext cx="8510873" cy="36512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65E1EC40-DC74-4064-80CE-86536F277E10}"/>
              </a:ext>
            </a:extLst>
          </p:cNvPr>
          <p:cNvSpPr/>
          <p:nvPr/>
        </p:nvSpPr>
        <p:spPr>
          <a:xfrm>
            <a:off x="4478" y="2335773"/>
            <a:ext cx="8510873" cy="1602160"/>
          </a:xfrm>
          <a:prstGeom prst="rect">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800" dirty="0"/>
          </a:p>
        </p:txBody>
      </p:sp>
      <p:sp>
        <p:nvSpPr>
          <p:cNvPr id="2" name="Title 1"/>
          <p:cNvSpPr>
            <a:spLocks noGrp="1"/>
          </p:cNvSpPr>
          <p:nvPr>
            <p:ph type="ctrTitle"/>
          </p:nvPr>
        </p:nvSpPr>
        <p:spPr>
          <a:xfrm>
            <a:off x="254381" y="2072413"/>
            <a:ext cx="8360229" cy="1514637"/>
          </a:xfrm>
        </p:spPr>
        <p:txBody>
          <a:bodyPr anchor="b">
            <a:noAutofit/>
          </a:bodyPr>
          <a:lstStyle>
            <a:lvl1pPr algn="l">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254381" y="3932002"/>
            <a:ext cx="6858000" cy="400135"/>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1" name="Picture 10" descr="Logo, company name&#10;&#10;Description automatically generated">
            <a:extLst>
              <a:ext uri="{FF2B5EF4-FFF2-40B4-BE49-F238E27FC236}">
                <a16:creationId xmlns:a16="http://schemas.microsoft.com/office/drawing/2014/main" id="{DB105E9B-4C85-44A7-AF71-9B8AEDDBA8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4998343"/>
            <a:ext cx="4278313" cy="1723135"/>
          </a:xfrm>
          <a:prstGeom prst="rect">
            <a:avLst/>
          </a:prstGeom>
        </p:spPr>
      </p:pic>
    </p:spTree>
    <p:extLst>
      <p:ext uri="{BB962C8B-B14F-4D97-AF65-F5344CB8AC3E}">
        <p14:creationId xmlns:p14="http://schemas.microsoft.com/office/powerpoint/2010/main" val="2926788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76C7BC-F66D-4130-8E5D-47BA42020389}" type="datetimeFigureOut">
              <a:rPr lang="LID4096" smtClean="0"/>
              <a:t>06/18/2026</a:t>
            </a:fld>
            <a:endParaRPr lang="LID4096"/>
          </a:p>
        </p:txBody>
      </p:sp>
      <p:sp>
        <p:nvSpPr>
          <p:cNvPr id="5" name="Footer Placeholder 4"/>
          <p:cNvSpPr>
            <a:spLocks noGrp="1"/>
          </p:cNvSpPr>
          <p:nvPr>
            <p:ph type="ftr" sz="quarter" idx="11"/>
          </p:nvPr>
        </p:nvSpPr>
        <p:spPr/>
        <p:txBody>
          <a:bodyPr/>
          <a:lstStyle/>
          <a:p>
            <a:endParaRPr lang="LID4096"/>
          </a:p>
        </p:txBody>
      </p:sp>
      <p:sp>
        <p:nvSpPr>
          <p:cNvPr id="6" name="Slide Number Placeholder 5"/>
          <p:cNvSpPr>
            <a:spLocks noGrp="1"/>
          </p:cNvSpPr>
          <p:nvPr>
            <p:ph type="sldNum" sz="quarter" idx="12"/>
          </p:nvPr>
        </p:nvSpPr>
        <p:spPr/>
        <p:txBody>
          <a:bodyPr/>
          <a:lstStyle/>
          <a:p>
            <a:fld id="{8AE6B17F-A1D9-4026-8BC7-63678CD1BBE0}" type="slidenum">
              <a:rPr lang="LID4096" smtClean="0"/>
              <a:t>‹#›</a:t>
            </a:fld>
            <a:endParaRPr lang="LID4096"/>
          </a:p>
        </p:txBody>
      </p:sp>
    </p:spTree>
    <p:extLst>
      <p:ext uri="{BB962C8B-B14F-4D97-AF65-F5344CB8AC3E}">
        <p14:creationId xmlns:p14="http://schemas.microsoft.com/office/powerpoint/2010/main" val="2481679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76C7BC-F66D-4130-8E5D-47BA42020389}" type="datetimeFigureOut">
              <a:rPr lang="LID4096" smtClean="0"/>
              <a:t>06/18/2026</a:t>
            </a:fld>
            <a:endParaRPr lang="LID4096"/>
          </a:p>
        </p:txBody>
      </p:sp>
      <p:sp>
        <p:nvSpPr>
          <p:cNvPr id="5" name="Footer Placeholder 4"/>
          <p:cNvSpPr>
            <a:spLocks noGrp="1"/>
          </p:cNvSpPr>
          <p:nvPr>
            <p:ph type="ftr" sz="quarter" idx="11"/>
          </p:nvPr>
        </p:nvSpPr>
        <p:spPr/>
        <p:txBody>
          <a:bodyPr/>
          <a:lstStyle/>
          <a:p>
            <a:endParaRPr lang="LID4096"/>
          </a:p>
        </p:txBody>
      </p:sp>
      <p:sp>
        <p:nvSpPr>
          <p:cNvPr id="6" name="Slide Number Placeholder 5"/>
          <p:cNvSpPr>
            <a:spLocks noGrp="1"/>
          </p:cNvSpPr>
          <p:nvPr>
            <p:ph type="sldNum" sz="quarter" idx="12"/>
          </p:nvPr>
        </p:nvSpPr>
        <p:spPr/>
        <p:txBody>
          <a:bodyPr/>
          <a:lstStyle/>
          <a:p>
            <a:fld id="{8AE6B17F-A1D9-4026-8BC7-63678CD1BBE0}" type="slidenum">
              <a:rPr lang="LID4096" smtClean="0"/>
              <a:t>‹#›</a:t>
            </a:fld>
            <a:endParaRPr lang="LID4096"/>
          </a:p>
        </p:txBody>
      </p:sp>
    </p:spTree>
    <p:extLst>
      <p:ext uri="{BB962C8B-B14F-4D97-AF65-F5344CB8AC3E}">
        <p14:creationId xmlns:p14="http://schemas.microsoft.com/office/powerpoint/2010/main" val="4255224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532800" y="280734"/>
            <a:ext cx="8161200" cy="854075"/>
          </a:xfrm>
        </p:spPr>
        <p:txBody>
          <a:bodyPr/>
          <a:lstStyle/>
          <a:p>
            <a:r>
              <a:rPr lang="en-US" noProof="0" dirty="0"/>
              <a:t>Click to edit Master title style</a:t>
            </a:r>
            <a:endParaRPr lang="en-GB" noProof="0" dirty="0"/>
          </a:p>
        </p:txBody>
      </p:sp>
      <p:sp>
        <p:nvSpPr>
          <p:cNvPr id="5" name="Slide Number Placeholder 4"/>
          <p:cNvSpPr>
            <a:spLocks noGrp="1"/>
          </p:cNvSpPr>
          <p:nvPr>
            <p:ph type="sldNum" sz="quarter" idx="11"/>
          </p:nvPr>
        </p:nvSpPr>
        <p:spPr/>
        <p:txBody>
          <a:bodyPr/>
          <a:lstStyle/>
          <a:p>
            <a:fld id="{DDD2A080-DA64-4F5C-9131-47EB793B4410}" type="slidenum">
              <a:rPr lang="en-GB" noProof="0" smtClean="0"/>
              <a:pPr/>
              <a:t>‹#›</a:t>
            </a:fld>
            <a:endParaRPr lang="en-GB" noProof="0" dirty="0"/>
          </a:p>
        </p:txBody>
      </p:sp>
      <p:pic>
        <p:nvPicPr>
          <p:cNvPr id="7" name="Picture 6" descr="Logo, company name&#10;&#10;Description automatically generated">
            <a:extLst>
              <a:ext uri="{FF2B5EF4-FFF2-40B4-BE49-F238E27FC236}">
                <a16:creationId xmlns:a16="http://schemas.microsoft.com/office/drawing/2014/main" id="{62E6CCCB-CB8B-4502-9CDB-57452C017F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107" y="5752863"/>
            <a:ext cx="2404943" cy="968615"/>
          </a:xfrm>
          <a:prstGeom prst="rect">
            <a:avLst/>
          </a:prstGeom>
        </p:spPr>
      </p:pic>
    </p:spTree>
    <p:extLst>
      <p:ext uri="{BB962C8B-B14F-4D97-AF65-F5344CB8AC3E}">
        <p14:creationId xmlns:p14="http://schemas.microsoft.com/office/powerpoint/2010/main" val="279980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222AB-F19D-8834-EE54-87683EE8019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6D9CDD8-C16E-6D77-78DE-4708CB39262F}"/>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AEE882-566C-B691-2034-09692031F86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C8FE8-2CC1-84DB-3E71-26ED23A4BC7D}"/>
              </a:ext>
            </a:extLst>
          </p:cNvPr>
          <p:cNvSpPr>
            <a:spLocks noGrp="1"/>
          </p:cNvSpPr>
          <p:nvPr>
            <p:ph type="dt" sz="half" idx="10"/>
          </p:nvPr>
        </p:nvSpPr>
        <p:spPr/>
        <p:txBody>
          <a:bodyPr/>
          <a:lstStyle/>
          <a:p>
            <a:fld id="{5007A4E1-8A5D-47C9-9E59-5421E88074A6}" type="datetimeFigureOut">
              <a:rPr lang="en-US" smtClean="0"/>
              <a:t>6/18/2026</a:t>
            </a:fld>
            <a:endParaRPr lang="en-US"/>
          </a:p>
        </p:txBody>
      </p:sp>
      <p:sp>
        <p:nvSpPr>
          <p:cNvPr id="6" name="Footer Placeholder 5">
            <a:extLst>
              <a:ext uri="{FF2B5EF4-FFF2-40B4-BE49-F238E27FC236}">
                <a16:creationId xmlns:a16="http://schemas.microsoft.com/office/drawing/2014/main" id="{B38F5B1E-50AD-7045-D18B-C707FF2CFA3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036092B-1618-F0FC-EB4F-6C2F6420CD18}"/>
              </a:ext>
            </a:extLst>
          </p:cNvPr>
          <p:cNvSpPr>
            <a:spLocks noGrp="1"/>
          </p:cNvSpPr>
          <p:nvPr>
            <p:ph type="sldNum" sz="quarter" idx="12"/>
          </p:nvPr>
        </p:nvSpPr>
        <p:spPr/>
        <p:txBody>
          <a:bodyPr/>
          <a:lstStyle/>
          <a:p>
            <a:fld id="{DB7486B6-2400-4991-B16A-A283335A156E}" type="slidenum">
              <a:rPr lang="en-US" smtClean="0"/>
              <a:t>‹#›</a:t>
            </a:fld>
            <a:endParaRPr lang="en-US"/>
          </a:p>
        </p:txBody>
      </p:sp>
    </p:spTree>
    <p:extLst>
      <p:ext uri="{BB962C8B-B14F-4D97-AF65-F5344CB8AC3E}">
        <p14:creationId xmlns:p14="http://schemas.microsoft.com/office/powerpoint/2010/main" val="1072728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angepaste indeling">
    <p:spTree>
      <p:nvGrpSpPr>
        <p:cNvPr id="1" name=""/>
        <p:cNvGrpSpPr/>
        <p:nvPr/>
      </p:nvGrpSpPr>
      <p:grpSpPr>
        <a:xfrm>
          <a:off x="0" y="0"/>
          <a:ext cx="0" cy="0"/>
          <a:chOff x="0" y="0"/>
          <a:chExt cx="0" cy="0"/>
        </a:xfrm>
      </p:grpSpPr>
      <p:grpSp>
        <p:nvGrpSpPr>
          <p:cNvPr id="6" name="Groep 5">
            <a:extLst>
              <a:ext uri="{FF2B5EF4-FFF2-40B4-BE49-F238E27FC236}">
                <a16:creationId xmlns:a16="http://schemas.microsoft.com/office/drawing/2014/main" id="{700914CB-2ECB-8985-CCE7-C78DD1245AB4}"/>
              </a:ext>
            </a:extLst>
          </p:cNvPr>
          <p:cNvGrpSpPr/>
          <p:nvPr userDrawn="1"/>
        </p:nvGrpSpPr>
        <p:grpSpPr>
          <a:xfrm rot="5400000">
            <a:off x="-3228975" y="3228975"/>
            <a:ext cx="6858000" cy="400050"/>
            <a:chOff x="581161" y="1449420"/>
            <a:chExt cx="11051985" cy="177729"/>
          </a:xfrm>
          <a:effectLst>
            <a:outerShdw blurRad="50800" dist="38100" dir="2700000" algn="tl" rotWithShape="0">
              <a:prstClr val="black">
                <a:alpha val="40000"/>
              </a:prstClr>
            </a:outerShdw>
          </a:effectLst>
        </p:grpSpPr>
        <p:sp>
          <p:nvSpPr>
            <p:cNvPr id="7" name="Rechthoek 6">
              <a:extLst>
                <a:ext uri="{FF2B5EF4-FFF2-40B4-BE49-F238E27FC236}">
                  <a16:creationId xmlns:a16="http://schemas.microsoft.com/office/drawing/2014/main" id="{3939836F-7121-608F-43A8-B713E6FE28BD}"/>
                </a:ext>
              </a:extLst>
            </p:cNvPr>
            <p:cNvSpPr/>
            <p:nvPr/>
          </p:nvSpPr>
          <p:spPr>
            <a:xfrm>
              <a:off x="581161" y="1449420"/>
              <a:ext cx="1748569" cy="177729"/>
            </a:xfrm>
            <a:prstGeom prst="rect">
              <a:avLst/>
            </a:prstGeom>
            <a:solidFill>
              <a:srgbClr val="B60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8" name="Rechthoek 7">
              <a:extLst>
                <a:ext uri="{FF2B5EF4-FFF2-40B4-BE49-F238E27FC236}">
                  <a16:creationId xmlns:a16="http://schemas.microsoft.com/office/drawing/2014/main" id="{4DA4E4A9-450D-8CFE-DC52-985308B904C7}"/>
                </a:ext>
              </a:extLst>
            </p:cNvPr>
            <p:cNvSpPr/>
            <p:nvPr/>
          </p:nvSpPr>
          <p:spPr>
            <a:xfrm>
              <a:off x="2441844" y="1449420"/>
              <a:ext cx="1748569" cy="177729"/>
            </a:xfrm>
            <a:prstGeom prst="rect">
              <a:avLst/>
            </a:prstGeom>
            <a:solidFill>
              <a:srgbClr val="C94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9" name="Rechthoek 8">
              <a:extLst>
                <a:ext uri="{FF2B5EF4-FFF2-40B4-BE49-F238E27FC236}">
                  <a16:creationId xmlns:a16="http://schemas.microsoft.com/office/drawing/2014/main" id="{541856CE-74BA-A255-41BB-1198D1C68D2C}"/>
                </a:ext>
              </a:extLst>
            </p:cNvPr>
            <p:cNvSpPr/>
            <p:nvPr/>
          </p:nvSpPr>
          <p:spPr>
            <a:xfrm>
              <a:off x="4302528" y="1449420"/>
              <a:ext cx="1748569" cy="177729"/>
            </a:xfrm>
            <a:prstGeom prst="rect">
              <a:avLst/>
            </a:prstGeom>
            <a:solidFill>
              <a:srgbClr val="F2C8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10" name="Rechthoek 9">
              <a:extLst>
                <a:ext uri="{FF2B5EF4-FFF2-40B4-BE49-F238E27FC236}">
                  <a16:creationId xmlns:a16="http://schemas.microsoft.com/office/drawing/2014/main" id="{781FF801-0856-F25B-9E1D-22CFB1A06861}"/>
                </a:ext>
              </a:extLst>
            </p:cNvPr>
            <p:cNvSpPr/>
            <p:nvPr/>
          </p:nvSpPr>
          <p:spPr>
            <a:xfrm>
              <a:off x="6163211" y="1449420"/>
              <a:ext cx="1748569" cy="177729"/>
            </a:xfrm>
            <a:prstGeom prst="rect">
              <a:avLst/>
            </a:prstGeom>
            <a:solidFill>
              <a:srgbClr val="466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11" name="Rechthoek 10">
              <a:extLst>
                <a:ext uri="{FF2B5EF4-FFF2-40B4-BE49-F238E27FC236}">
                  <a16:creationId xmlns:a16="http://schemas.microsoft.com/office/drawing/2014/main" id="{65E5CF7D-35A1-D6EF-C178-940F58B55DE4}"/>
                </a:ext>
              </a:extLst>
            </p:cNvPr>
            <p:cNvSpPr/>
            <p:nvPr/>
          </p:nvSpPr>
          <p:spPr>
            <a:xfrm>
              <a:off x="8023895" y="1449420"/>
              <a:ext cx="1748569" cy="177729"/>
            </a:xfrm>
            <a:prstGeom prst="rect">
              <a:avLst/>
            </a:prstGeom>
            <a:solidFill>
              <a:srgbClr val="197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12" name="Rechthoek 11">
              <a:extLst>
                <a:ext uri="{FF2B5EF4-FFF2-40B4-BE49-F238E27FC236}">
                  <a16:creationId xmlns:a16="http://schemas.microsoft.com/office/drawing/2014/main" id="{5305444C-80FE-B859-1A5D-1F085E6DBC43}"/>
                </a:ext>
              </a:extLst>
            </p:cNvPr>
            <p:cNvSpPr/>
            <p:nvPr/>
          </p:nvSpPr>
          <p:spPr>
            <a:xfrm>
              <a:off x="9884577" y="1449420"/>
              <a:ext cx="1748569" cy="177729"/>
            </a:xfrm>
            <a:prstGeom prst="rect">
              <a:avLst/>
            </a:prstGeom>
            <a:solidFill>
              <a:srgbClr val="122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dirty="0"/>
            </a:p>
          </p:txBody>
        </p:sp>
      </p:grpSp>
      <p:sp>
        <p:nvSpPr>
          <p:cNvPr id="14" name="Titel 13">
            <a:extLst>
              <a:ext uri="{FF2B5EF4-FFF2-40B4-BE49-F238E27FC236}">
                <a16:creationId xmlns:a16="http://schemas.microsoft.com/office/drawing/2014/main" id="{19FE8C46-ABDB-0283-329A-13D13319407A}"/>
              </a:ext>
            </a:extLst>
          </p:cNvPr>
          <p:cNvSpPr>
            <a:spLocks noGrp="1"/>
          </p:cNvSpPr>
          <p:nvPr>
            <p:ph type="title" hasCustomPrompt="1"/>
          </p:nvPr>
        </p:nvSpPr>
        <p:spPr>
          <a:xfrm>
            <a:off x="1425388" y="603624"/>
            <a:ext cx="6154272" cy="1741528"/>
          </a:xfrm>
        </p:spPr>
        <p:txBody>
          <a:bodyPr anchor="b">
            <a:normAutofit/>
          </a:bodyPr>
          <a:lstStyle>
            <a:lvl1pPr>
              <a:lnSpc>
                <a:spcPct val="80000"/>
              </a:lnSpc>
              <a:defRPr sz="4500" b="1">
                <a:latin typeface="Candara" panose="020E0502030303020204" pitchFamily="34" charset="0"/>
              </a:defRPr>
            </a:lvl1pPr>
          </a:lstStyle>
          <a:p>
            <a:r>
              <a:rPr lang="nl-NL" b="1" dirty="0"/>
              <a:t>Titel van de Slide</a:t>
            </a:r>
            <a:endParaRPr lang="nl-NL" dirty="0"/>
          </a:p>
        </p:txBody>
      </p:sp>
      <p:sp>
        <p:nvSpPr>
          <p:cNvPr id="19" name="Tijdelijke aanduiding voor tekst 18">
            <a:extLst>
              <a:ext uri="{FF2B5EF4-FFF2-40B4-BE49-F238E27FC236}">
                <a16:creationId xmlns:a16="http://schemas.microsoft.com/office/drawing/2014/main" id="{6E544C0F-7D76-1E13-B0CA-60DE49AC7517}"/>
              </a:ext>
            </a:extLst>
          </p:cNvPr>
          <p:cNvSpPr>
            <a:spLocks noGrp="1"/>
          </p:cNvSpPr>
          <p:nvPr>
            <p:ph type="body" sz="quarter" idx="10" hasCustomPrompt="1"/>
          </p:nvPr>
        </p:nvSpPr>
        <p:spPr>
          <a:xfrm>
            <a:off x="1425388" y="2366682"/>
            <a:ext cx="7140389" cy="3932519"/>
          </a:xfrm>
        </p:spPr>
        <p:txBody>
          <a:bodyPr/>
          <a:lstStyle>
            <a:lvl1pPr marL="0" indent="0">
              <a:lnSpc>
                <a:spcPct val="90000"/>
              </a:lnSpc>
              <a:buNone/>
              <a:defRPr>
                <a:latin typeface="Candara" panose="020E0502030303020204" pitchFamily="34" charset="0"/>
              </a:defRPr>
            </a:lvl1pPr>
          </a:lstStyle>
          <a:p>
            <a:pPr lvl="0"/>
            <a:r>
              <a:rPr lang="nl-NL" dirty="0"/>
              <a:t>Typ hier de introductietekst van deze slide. Houd het kort en duidelijk, zodat de boodschap goed overkomt. Gebruik dit tekstblok om de kern van je verhaal te introduceren en de lezer een idee te geven van wat er op deze slide wordt gepresenteerd. Vermijd te veel details en focus op een heldere, beknopte uitleg. Indien nodig kun je aanvullende uitleg in de volgende secties van de presentatie geven.</a:t>
            </a:r>
          </a:p>
        </p:txBody>
      </p:sp>
    </p:spTree>
    <p:extLst>
      <p:ext uri="{BB962C8B-B14F-4D97-AF65-F5344CB8AC3E}">
        <p14:creationId xmlns:p14="http://schemas.microsoft.com/office/powerpoint/2010/main" val="1692734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Titeldia">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9FD0F-1002-DAF1-F11B-8447D2288D95}"/>
              </a:ext>
            </a:extLst>
          </p:cNvPr>
          <p:cNvSpPr>
            <a:spLocks noGrp="1"/>
          </p:cNvSpPr>
          <p:nvPr>
            <p:ph type="ctrTitle"/>
          </p:nvPr>
        </p:nvSpPr>
        <p:spPr>
          <a:xfrm>
            <a:off x="1142999" y="1122363"/>
            <a:ext cx="6885000" cy="2387600"/>
          </a:xfrm>
        </p:spPr>
        <p:txBody>
          <a:bodyPr anchor="b"/>
          <a:lstStyle>
            <a:lvl1pPr algn="ctr">
              <a:defRPr sz="4500">
                <a:solidFill>
                  <a:schemeClr val="bg1"/>
                </a:solidFill>
              </a:defRPr>
            </a:lvl1pPr>
          </a:lstStyle>
          <a:p>
            <a:r>
              <a:rPr lang="nl-NL"/>
              <a:t>Klik om stijl te bewerken</a:t>
            </a:r>
          </a:p>
        </p:txBody>
      </p:sp>
      <p:sp>
        <p:nvSpPr>
          <p:cNvPr id="3" name="Ondertitel 2">
            <a:extLst>
              <a:ext uri="{FF2B5EF4-FFF2-40B4-BE49-F238E27FC236}">
                <a16:creationId xmlns:a16="http://schemas.microsoft.com/office/drawing/2014/main" id="{A802B085-83E8-0262-A1F6-E3868EF64F01}"/>
              </a:ext>
            </a:extLst>
          </p:cNvPr>
          <p:cNvSpPr>
            <a:spLocks noGrp="1"/>
          </p:cNvSpPr>
          <p:nvPr>
            <p:ph type="subTitle" idx="1"/>
          </p:nvPr>
        </p:nvSpPr>
        <p:spPr>
          <a:xfrm>
            <a:off x="1142999" y="3602038"/>
            <a:ext cx="6885000" cy="1655762"/>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p>
        </p:txBody>
      </p:sp>
      <p:pic>
        <p:nvPicPr>
          <p:cNvPr id="8" name="Afbeelding 7">
            <a:extLst>
              <a:ext uri="{FF2B5EF4-FFF2-40B4-BE49-F238E27FC236}">
                <a16:creationId xmlns:a16="http://schemas.microsoft.com/office/drawing/2014/main" id="{65EE5FF1-D5D9-808C-5EFB-FA480108DF7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770" t="37157" r="32917" b="37130"/>
          <a:stretch/>
        </p:blipFill>
        <p:spPr>
          <a:xfrm>
            <a:off x="7486651" y="284968"/>
            <a:ext cx="1345406" cy="682625"/>
          </a:xfrm>
          <a:prstGeom prst="rect">
            <a:avLst/>
          </a:prstGeom>
        </p:spPr>
      </p:pic>
      <p:grpSp>
        <p:nvGrpSpPr>
          <p:cNvPr id="7" name="Groep 6">
            <a:extLst>
              <a:ext uri="{FF2B5EF4-FFF2-40B4-BE49-F238E27FC236}">
                <a16:creationId xmlns:a16="http://schemas.microsoft.com/office/drawing/2014/main" id="{D438FE0A-7733-36BE-E196-74E978138716}"/>
              </a:ext>
            </a:extLst>
          </p:cNvPr>
          <p:cNvGrpSpPr/>
          <p:nvPr userDrawn="1"/>
        </p:nvGrpSpPr>
        <p:grpSpPr>
          <a:xfrm rot="5400000">
            <a:off x="-3228977" y="3228972"/>
            <a:ext cx="6858003" cy="400050"/>
            <a:chOff x="581161" y="1449420"/>
            <a:chExt cx="11051985" cy="177729"/>
          </a:xfrm>
          <a:effectLst>
            <a:outerShdw blurRad="50800" dist="38100" dir="2700000" algn="tl" rotWithShape="0">
              <a:prstClr val="black">
                <a:alpha val="40000"/>
              </a:prstClr>
            </a:outerShdw>
          </a:effectLst>
        </p:grpSpPr>
        <p:sp>
          <p:nvSpPr>
            <p:cNvPr id="9" name="Rechthoek 8">
              <a:extLst>
                <a:ext uri="{FF2B5EF4-FFF2-40B4-BE49-F238E27FC236}">
                  <a16:creationId xmlns:a16="http://schemas.microsoft.com/office/drawing/2014/main" id="{99365B4F-9FC5-0D03-99E4-39221FE2D473}"/>
                </a:ext>
              </a:extLst>
            </p:cNvPr>
            <p:cNvSpPr/>
            <p:nvPr userDrawn="1"/>
          </p:nvSpPr>
          <p:spPr>
            <a:xfrm>
              <a:off x="581161" y="1449420"/>
              <a:ext cx="1748569" cy="177729"/>
            </a:xfrm>
            <a:prstGeom prst="rect">
              <a:avLst/>
            </a:prstGeom>
            <a:solidFill>
              <a:srgbClr val="B60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a:p>
          </p:txBody>
        </p:sp>
        <p:sp>
          <p:nvSpPr>
            <p:cNvPr id="17" name="Rechthoek 16">
              <a:extLst>
                <a:ext uri="{FF2B5EF4-FFF2-40B4-BE49-F238E27FC236}">
                  <a16:creationId xmlns:a16="http://schemas.microsoft.com/office/drawing/2014/main" id="{E6A674D8-260F-33EF-4411-F4FD61B3C069}"/>
                </a:ext>
              </a:extLst>
            </p:cNvPr>
            <p:cNvSpPr/>
            <p:nvPr userDrawn="1"/>
          </p:nvSpPr>
          <p:spPr>
            <a:xfrm>
              <a:off x="2441844" y="1449420"/>
              <a:ext cx="1748569" cy="177729"/>
            </a:xfrm>
            <a:prstGeom prst="rect">
              <a:avLst/>
            </a:prstGeom>
            <a:solidFill>
              <a:srgbClr val="C94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a:p>
          </p:txBody>
        </p:sp>
        <p:sp>
          <p:nvSpPr>
            <p:cNvPr id="18" name="Rechthoek 17">
              <a:extLst>
                <a:ext uri="{FF2B5EF4-FFF2-40B4-BE49-F238E27FC236}">
                  <a16:creationId xmlns:a16="http://schemas.microsoft.com/office/drawing/2014/main" id="{B4D4D124-CD86-8872-BE88-DB4A565A9529}"/>
                </a:ext>
              </a:extLst>
            </p:cNvPr>
            <p:cNvSpPr/>
            <p:nvPr userDrawn="1"/>
          </p:nvSpPr>
          <p:spPr>
            <a:xfrm>
              <a:off x="4302528" y="1449420"/>
              <a:ext cx="1748569" cy="177729"/>
            </a:xfrm>
            <a:prstGeom prst="rect">
              <a:avLst/>
            </a:prstGeom>
            <a:solidFill>
              <a:srgbClr val="F2C8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a:p>
          </p:txBody>
        </p:sp>
        <p:sp>
          <p:nvSpPr>
            <p:cNvPr id="19" name="Rechthoek 18">
              <a:extLst>
                <a:ext uri="{FF2B5EF4-FFF2-40B4-BE49-F238E27FC236}">
                  <a16:creationId xmlns:a16="http://schemas.microsoft.com/office/drawing/2014/main" id="{82604419-4235-33FD-6A53-2FC4D4651B97}"/>
                </a:ext>
              </a:extLst>
            </p:cNvPr>
            <p:cNvSpPr/>
            <p:nvPr userDrawn="1"/>
          </p:nvSpPr>
          <p:spPr>
            <a:xfrm>
              <a:off x="6163211" y="1449420"/>
              <a:ext cx="1748569" cy="177729"/>
            </a:xfrm>
            <a:prstGeom prst="rect">
              <a:avLst/>
            </a:prstGeom>
            <a:solidFill>
              <a:srgbClr val="466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a:p>
          </p:txBody>
        </p:sp>
        <p:sp>
          <p:nvSpPr>
            <p:cNvPr id="20" name="Rechthoek 19">
              <a:extLst>
                <a:ext uri="{FF2B5EF4-FFF2-40B4-BE49-F238E27FC236}">
                  <a16:creationId xmlns:a16="http://schemas.microsoft.com/office/drawing/2014/main" id="{A5A19464-FE94-AA92-86D5-98A5F490F0DC}"/>
                </a:ext>
              </a:extLst>
            </p:cNvPr>
            <p:cNvSpPr/>
            <p:nvPr userDrawn="1"/>
          </p:nvSpPr>
          <p:spPr>
            <a:xfrm>
              <a:off x="8023895" y="1449420"/>
              <a:ext cx="1748569" cy="177729"/>
            </a:xfrm>
            <a:prstGeom prst="rect">
              <a:avLst/>
            </a:prstGeom>
            <a:solidFill>
              <a:srgbClr val="197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a:p>
          </p:txBody>
        </p:sp>
        <p:sp>
          <p:nvSpPr>
            <p:cNvPr id="21" name="Rechthoek 20">
              <a:extLst>
                <a:ext uri="{FF2B5EF4-FFF2-40B4-BE49-F238E27FC236}">
                  <a16:creationId xmlns:a16="http://schemas.microsoft.com/office/drawing/2014/main" id="{D41CCE16-02EA-B67B-4DD3-BFA9D6D3E8F9}"/>
                </a:ext>
              </a:extLst>
            </p:cNvPr>
            <p:cNvSpPr/>
            <p:nvPr userDrawn="1"/>
          </p:nvSpPr>
          <p:spPr>
            <a:xfrm>
              <a:off x="9884577" y="1449420"/>
              <a:ext cx="1748569" cy="177729"/>
            </a:xfrm>
            <a:prstGeom prst="rect">
              <a:avLst/>
            </a:prstGeom>
            <a:solidFill>
              <a:srgbClr val="122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dirty="0"/>
            </a:p>
          </p:txBody>
        </p:sp>
      </p:grpSp>
    </p:spTree>
    <p:extLst>
      <p:ext uri="{BB962C8B-B14F-4D97-AF65-F5344CB8AC3E}">
        <p14:creationId xmlns:p14="http://schemas.microsoft.com/office/powerpoint/2010/main" val="2754228431"/>
      </p:ext>
    </p:extLst>
  </p:cSld>
  <p:clrMapOvr>
    <a:masterClrMapping/>
  </p:clrMapOvr>
  <p:extLst>
    <p:ext uri="{DCECCB84-F9BA-43D5-87BE-67443E8EF086}">
      <p15:sldGuideLst xmlns:p15="http://schemas.microsoft.com/office/powerpoint/2012/main">
        <p15:guide id="1" orient="horz" pos="2160">
          <p15:clr>
            <a:srgbClr val="FBAE40"/>
          </p15:clr>
        </p15:guide>
        <p15:guide id="2" pos="67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2_Titeldia">
    <p:bg>
      <p:bgPr>
        <a:solidFill>
          <a:srgbClr val="92D050"/>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9FD0F-1002-DAF1-F11B-8447D2288D95}"/>
              </a:ext>
            </a:extLst>
          </p:cNvPr>
          <p:cNvSpPr>
            <a:spLocks noGrp="1"/>
          </p:cNvSpPr>
          <p:nvPr>
            <p:ph type="ctrTitle"/>
          </p:nvPr>
        </p:nvSpPr>
        <p:spPr>
          <a:xfrm>
            <a:off x="1142999" y="1122363"/>
            <a:ext cx="6885000" cy="2387600"/>
          </a:xfrm>
        </p:spPr>
        <p:txBody>
          <a:bodyPr anchor="b"/>
          <a:lstStyle>
            <a:lvl1pPr algn="ctr">
              <a:defRPr sz="4500">
                <a:solidFill>
                  <a:schemeClr val="bg1"/>
                </a:solidFill>
              </a:defRPr>
            </a:lvl1pPr>
          </a:lstStyle>
          <a:p>
            <a:r>
              <a:rPr lang="nl-NL"/>
              <a:t>Klik om stijl te bewerken</a:t>
            </a:r>
          </a:p>
        </p:txBody>
      </p:sp>
      <p:sp>
        <p:nvSpPr>
          <p:cNvPr id="3" name="Ondertitel 2">
            <a:extLst>
              <a:ext uri="{FF2B5EF4-FFF2-40B4-BE49-F238E27FC236}">
                <a16:creationId xmlns:a16="http://schemas.microsoft.com/office/drawing/2014/main" id="{A802B085-83E8-0262-A1F6-E3868EF64F01}"/>
              </a:ext>
            </a:extLst>
          </p:cNvPr>
          <p:cNvSpPr>
            <a:spLocks noGrp="1"/>
          </p:cNvSpPr>
          <p:nvPr>
            <p:ph type="subTitle" idx="1"/>
          </p:nvPr>
        </p:nvSpPr>
        <p:spPr>
          <a:xfrm>
            <a:off x="1142999" y="3602038"/>
            <a:ext cx="6885000" cy="1655762"/>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p>
        </p:txBody>
      </p:sp>
      <p:pic>
        <p:nvPicPr>
          <p:cNvPr id="8" name="Afbeelding 7">
            <a:extLst>
              <a:ext uri="{FF2B5EF4-FFF2-40B4-BE49-F238E27FC236}">
                <a16:creationId xmlns:a16="http://schemas.microsoft.com/office/drawing/2014/main" id="{65EE5FF1-D5D9-808C-5EFB-FA480108DF7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770" t="37157" r="32917" b="37130"/>
          <a:stretch/>
        </p:blipFill>
        <p:spPr>
          <a:xfrm>
            <a:off x="7486651" y="284968"/>
            <a:ext cx="1345406" cy="682625"/>
          </a:xfrm>
          <a:prstGeom prst="rect">
            <a:avLst/>
          </a:prstGeom>
        </p:spPr>
      </p:pic>
      <p:grpSp>
        <p:nvGrpSpPr>
          <p:cNvPr id="7" name="Groep 6">
            <a:extLst>
              <a:ext uri="{FF2B5EF4-FFF2-40B4-BE49-F238E27FC236}">
                <a16:creationId xmlns:a16="http://schemas.microsoft.com/office/drawing/2014/main" id="{D438FE0A-7733-36BE-E196-74E978138716}"/>
              </a:ext>
            </a:extLst>
          </p:cNvPr>
          <p:cNvGrpSpPr/>
          <p:nvPr userDrawn="1"/>
        </p:nvGrpSpPr>
        <p:grpSpPr>
          <a:xfrm rot="5400000">
            <a:off x="-3228977" y="3228972"/>
            <a:ext cx="6858003" cy="400050"/>
            <a:chOff x="581161" y="1449420"/>
            <a:chExt cx="11051985" cy="177729"/>
          </a:xfrm>
          <a:effectLst>
            <a:outerShdw blurRad="50800" dist="38100" dir="2700000" algn="tl" rotWithShape="0">
              <a:prstClr val="black">
                <a:alpha val="40000"/>
              </a:prstClr>
            </a:outerShdw>
          </a:effectLst>
        </p:grpSpPr>
        <p:sp>
          <p:nvSpPr>
            <p:cNvPr id="9" name="Rechthoek 8">
              <a:extLst>
                <a:ext uri="{FF2B5EF4-FFF2-40B4-BE49-F238E27FC236}">
                  <a16:creationId xmlns:a16="http://schemas.microsoft.com/office/drawing/2014/main" id="{99365B4F-9FC5-0D03-99E4-39221FE2D473}"/>
                </a:ext>
              </a:extLst>
            </p:cNvPr>
            <p:cNvSpPr/>
            <p:nvPr userDrawn="1"/>
          </p:nvSpPr>
          <p:spPr>
            <a:xfrm>
              <a:off x="581161" y="1449420"/>
              <a:ext cx="1748569" cy="177729"/>
            </a:xfrm>
            <a:prstGeom prst="rect">
              <a:avLst/>
            </a:prstGeom>
            <a:solidFill>
              <a:srgbClr val="B60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a:p>
          </p:txBody>
        </p:sp>
        <p:sp>
          <p:nvSpPr>
            <p:cNvPr id="17" name="Rechthoek 16">
              <a:extLst>
                <a:ext uri="{FF2B5EF4-FFF2-40B4-BE49-F238E27FC236}">
                  <a16:creationId xmlns:a16="http://schemas.microsoft.com/office/drawing/2014/main" id="{E6A674D8-260F-33EF-4411-F4FD61B3C069}"/>
                </a:ext>
              </a:extLst>
            </p:cNvPr>
            <p:cNvSpPr/>
            <p:nvPr userDrawn="1"/>
          </p:nvSpPr>
          <p:spPr>
            <a:xfrm>
              <a:off x="2441844" y="1449420"/>
              <a:ext cx="1748569" cy="177729"/>
            </a:xfrm>
            <a:prstGeom prst="rect">
              <a:avLst/>
            </a:prstGeom>
            <a:solidFill>
              <a:srgbClr val="C94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a:p>
          </p:txBody>
        </p:sp>
        <p:sp>
          <p:nvSpPr>
            <p:cNvPr id="18" name="Rechthoek 17">
              <a:extLst>
                <a:ext uri="{FF2B5EF4-FFF2-40B4-BE49-F238E27FC236}">
                  <a16:creationId xmlns:a16="http://schemas.microsoft.com/office/drawing/2014/main" id="{B4D4D124-CD86-8872-BE88-DB4A565A9529}"/>
                </a:ext>
              </a:extLst>
            </p:cNvPr>
            <p:cNvSpPr/>
            <p:nvPr userDrawn="1"/>
          </p:nvSpPr>
          <p:spPr>
            <a:xfrm>
              <a:off x="4302528" y="1449420"/>
              <a:ext cx="1748569" cy="177729"/>
            </a:xfrm>
            <a:prstGeom prst="rect">
              <a:avLst/>
            </a:prstGeom>
            <a:solidFill>
              <a:srgbClr val="F2C8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a:p>
          </p:txBody>
        </p:sp>
        <p:sp>
          <p:nvSpPr>
            <p:cNvPr id="19" name="Rechthoek 18">
              <a:extLst>
                <a:ext uri="{FF2B5EF4-FFF2-40B4-BE49-F238E27FC236}">
                  <a16:creationId xmlns:a16="http://schemas.microsoft.com/office/drawing/2014/main" id="{82604419-4235-33FD-6A53-2FC4D4651B97}"/>
                </a:ext>
              </a:extLst>
            </p:cNvPr>
            <p:cNvSpPr/>
            <p:nvPr userDrawn="1"/>
          </p:nvSpPr>
          <p:spPr>
            <a:xfrm>
              <a:off x="6163211" y="1449420"/>
              <a:ext cx="1748569" cy="177729"/>
            </a:xfrm>
            <a:prstGeom prst="rect">
              <a:avLst/>
            </a:prstGeom>
            <a:solidFill>
              <a:srgbClr val="466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a:p>
          </p:txBody>
        </p:sp>
        <p:sp>
          <p:nvSpPr>
            <p:cNvPr id="20" name="Rechthoek 19">
              <a:extLst>
                <a:ext uri="{FF2B5EF4-FFF2-40B4-BE49-F238E27FC236}">
                  <a16:creationId xmlns:a16="http://schemas.microsoft.com/office/drawing/2014/main" id="{A5A19464-FE94-AA92-86D5-98A5F490F0DC}"/>
                </a:ext>
              </a:extLst>
            </p:cNvPr>
            <p:cNvSpPr/>
            <p:nvPr userDrawn="1"/>
          </p:nvSpPr>
          <p:spPr>
            <a:xfrm>
              <a:off x="8023895" y="1449420"/>
              <a:ext cx="1748569" cy="177729"/>
            </a:xfrm>
            <a:prstGeom prst="rect">
              <a:avLst/>
            </a:prstGeom>
            <a:solidFill>
              <a:srgbClr val="197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a:p>
          </p:txBody>
        </p:sp>
        <p:sp>
          <p:nvSpPr>
            <p:cNvPr id="21" name="Rechthoek 20">
              <a:extLst>
                <a:ext uri="{FF2B5EF4-FFF2-40B4-BE49-F238E27FC236}">
                  <a16:creationId xmlns:a16="http://schemas.microsoft.com/office/drawing/2014/main" id="{D41CCE16-02EA-B67B-4DD3-BFA9D6D3E8F9}"/>
                </a:ext>
              </a:extLst>
            </p:cNvPr>
            <p:cNvSpPr/>
            <p:nvPr userDrawn="1"/>
          </p:nvSpPr>
          <p:spPr>
            <a:xfrm>
              <a:off x="9884577" y="1449420"/>
              <a:ext cx="1748569" cy="177729"/>
            </a:xfrm>
            <a:prstGeom prst="rect">
              <a:avLst/>
            </a:prstGeom>
            <a:solidFill>
              <a:srgbClr val="122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sz="1350" dirty="0"/>
            </a:p>
          </p:txBody>
        </p:sp>
      </p:grpSp>
    </p:spTree>
    <p:extLst>
      <p:ext uri="{BB962C8B-B14F-4D97-AF65-F5344CB8AC3E}">
        <p14:creationId xmlns:p14="http://schemas.microsoft.com/office/powerpoint/2010/main" val="3238003072"/>
      </p:ext>
    </p:extLst>
  </p:cSld>
  <p:clrMapOvr>
    <a:masterClrMapping/>
  </p:clrMapOvr>
  <p:extLst>
    <p:ext uri="{DCECCB84-F9BA-43D5-87BE-67443E8EF086}">
      <p15:sldGuideLst xmlns:p15="http://schemas.microsoft.com/office/powerpoint/2012/main">
        <p15:guide id="1" orient="horz" pos="2160">
          <p15:clr>
            <a:srgbClr val="FBAE40"/>
          </p15:clr>
        </p15:guide>
        <p15:guide id="2" pos="67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ustom Layout">
    <p:bg>
      <p:bgPr>
        <a:gradFill>
          <a:gsLst>
            <a:gs pos="0">
              <a:srgbClr val="A6CAEC"/>
            </a:gs>
            <a:gs pos="100000">
              <a:schemeClr val="bg1"/>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FC712-57D0-842F-0DCF-CFB450B145F4}"/>
              </a:ext>
            </a:extLst>
          </p:cNvPr>
          <p:cNvSpPr>
            <a:spLocks noGrp="1"/>
          </p:cNvSpPr>
          <p:nvPr>
            <p:ph type="title"/>
          </p:nvPr>
        </p:nvSpPr>
        <p:spPr>
          <a:xfrm>
            <a:off x="628650" y="365126"/>
            <a:ext cx="7886700" cy="1325563"/>
          </a:xfrm>
          <a:prstGeom prst="rect">
            <a:avLst/>
          </a:prstGeom>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43F812F9-5A87-2212-7BEB-AB19D2A87C83}"/>
              </a:ext>
            </a:extLst>
          </p:cNvPr>
          <p:cNvSpPr>
            <a:spLocks noGrp="1"/>
          </p:cNvSpPr>
          <p:nvPr>
            <p:ph type="dt" sz="half" idx="10"/>
          </p:nvPr>
        </p:nvSpPr>
        <p:spPr/>
        <p:txBody>
          <a:bodyPr/>
          <a:lstStyle/>
          <a:p>
            <a:fld id="{714D19B6-0CB3-461A-AE88-DF4EF27A6039}" type="datetimeFigureOut">
              <a:rPr lang="nl-NL" smtClean="0"/>
              <a:t>18-6-2026</a:t>
            </a:fld>
            <a:endParaRPr lang="nl-NL"/>
          </a:p>
        </p:txBody>
      </p:sp>
      <p:sp>
        <p:nvSpPr>
          <p:cNvPr id="4" name="Footer Placeholder 3">
            <a:extLst>
              <a:ext uri="{FF2B5EF4-FFF2-40B4-BE49-F238E27FC236}">
                <a16:creationId xmlns:a16="http://schemas.microsoft.com/office/drawing/2014/main" id="{A58C8A8E-CECB-9837-14AC-F1E530BEA95D}"/>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052A09CF-5E5A-12D1-E77A-821FDABFF006}"/>
              </a:ext>
            </a:extLst>
          </p:cNvPr>
          <p:cNvSpPr>
            <a:spLocks noGrp="1"/>
          </p:cNvSpPr>
          <p:nvPr>
            <p:ph type="sldNum" sz="quarter" idx="12"/>
          </p:nvPr>
        </p:nvSpPr>
        <p:spPr/>
        <p:txBody>
          <a:bodyPr/>
          <a:lstStyle/>
          <a:p>
            <a:fld id="{3AFE4F03-D1E2-4DD2-950F-BECB275D48BA}" type="slidenum">
              <a:rPr lang="nl-NL" smtClean="0"/>
              <a:t>‹#›</a:t>
            </a:fld>
            <a:endParaRPr lang="nl-NL"/>
          </a:p>
        </p:txBody>
      </p:sp>
      <p:pic>
        <p:nvPicPr>
          <p:cNvPr id="6" name="Picture 5">
            <a:extLst>
              <a:ext uri="{FF2B5EF4-FFF2-40B4-BE49-F238E27FC236}">
                <a16:creationId xmlns:a16="http://schemas.microsoft.com/office/drawing/2014/main" id="{B67BFA97-2252-6C44-F3C1-FD31A1C611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45" y="5958159"/>
            <a:ext cx="1779834" cy="763317"/>
          </a:xfrm>
          <a:prstGeom prst="rect">
            <a:avLst/>
          </a:prstGeom>
        </p:spPr>
      </p:pic>
    </p:spTree>
    <p:extLst>
      <p:ext uri="{BB962C8B-B14F-4D97-AF65-F5344CB8AC3E}">
        <p14:creationId xmlns:p14="http://schemas.microsoft.com/office/powerpoint/2010/main" val="2553385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15986"/>
          </a:xfrm>
        </p:spPr>
        <p:txBody>
          <a:bodyPr/>
          <a:lstStyle/>
          <a:p>
            <a:r>
              <a:rPr lang="en-US"/>
              <a:t>Click to edit Master title style</a:t>
            </a:r>
            <a:endParaRPr lang="en-US" dirty="0"/>
          </a:p>
        </p:txBody>
      </p:sp>
      <p:sp>
        <p:nvSpPr>
          <p:cNvPr id="3" name="Content Placeholder 2"/>
          <p:cNvSpPr>
            <a:spLocks noGrp="1"/>
          </p:cNvSpPr>
          <p:nvPr>
            <p:ph idx="1"/>
          </p:nvPr>
        </p:nvSpPr>
        <p:spPr>
          <a:xfrm>
            <a:off x="628650" y="1437875"/>
            <a:ext cx="7886700" cy="41758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76C7BC-F66D-4130-8E5D-47BA42020389}" type="datetimeFigureOut">
              <a:rPr lang="LID4096" smtClean="0"/>
              <a:t>06/18/2026</a:t>
            </a:fld>
            <a:endParaRPr lang="LID4096"/>
          </a:p>
        </p:txBody>
      </p:sp>
      <p:sp>
        <p:nvSpPr>
          <p:cNvPr id="5" name="Footer Placeholder 4"/>
          <p:cNvSpPr>
            <a:spLocks noGrp="1"/>
          </p:cNvSpPr>
          <p:nvPr>
            <p:ph type="ftr" sz="quarter" idx="11"/>
          </p:nvPr>
        </p:nvSpPr>
        <p:spPr/>
        <p:txBody>
          <a:bodyPr/>
          <a:lstStyle/>
          <a:p>
            <a:endParaRPr lang="LID4096"/>
          </a:p>
        </p:txBody>
      </p:sp>
      <p:sp>
        <p:nvSpPr>
          <p:cNvPr id="6" name="Slide Number Placeholder 5"/>
          <p:cNvSpPr>
            <a:spLocks noGrp="1"/>
          </p:cNvSpPr>
          <p:nvPr>
            <p:ph type="sldNum" sz="quarter" idx="12"/>
          </p:nvPr>
        </p:nvSpPr>
        <p:spPr/>
        <p:txBody>
          <a:bodyPr/>
          <a:lstStyle/>
          <a:p>
            <a:fld id="{8AE6B17F-A1D9-4026-8BC7-63678CD1BBE0}" type="slidenum">
              <a:rPr lang="LID4096" smtClean="0"/>
              <a:t>‹#›</a:t>
            </a:fld>
            <a:endParaRPr lang="LID4096"/>
          </a:p>
        </p:txBody>
      </p:sp>
      <p:pic>
        <p:nvPicPr>
          <p:cNvPr id="8" name="Picture 7" descr="Logo, company name&#10;&#10;Description automatically generated">
            <a:extLst>
              <a:ext uri="{FF2B5EF4-FFF2-40B4-BE49-F238E27FC236}">
                <a16:creationId xmlns:a16="http://schemas.microsoft.com/office/drawing/2014/main" id="{AECD7937-C863-4FA2-BA71-77F3EBBC16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107" y="5752863"/>
            <a:ext cx="2404943" cy="968615"/>
          </a:xfrm>
          <a:prstGeom prst="rect">
            <a:avLst/>
          </a:prstGeom>
        </p:spPr>
      </p:pic>
    </p:spTree>
    <p:extLst>
      <p:ext uri="{BB962C8B-B14F-4D97-AF65-F5344CB8AC3E}">
        <p14:creationId xmlns:p14="http://schemas.microsoft.com/office/powerpoint/2010/main" val="3641291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76C7BC-F66D-4130-8E5D-47BA42020389}" type="datetimeFigureOut">
              <a:rPr lang="LID4096" smtClean="0"/>
              <a:t>06/18/2026</a:t>
            </a:fld>
            <a:endParaRPr lang="LID4096"/>
          </a:p>
        </p:txBody>
      </p:sp>
      <p:sp>
        <p:nvSpPr>
          <p:cNvPr id="5" name="Footer Placeholder 4"/>
          <p:cNvSpPr>
            <a:spLocks noGrp="1"/>
          </p:cNvSpPr>
          <p:nvPr>
            <p:ph type="ftr" sz="quarter" idx="11"/>
          </p:nvPr>
        </p:nvSpPr>
        <p:spPr/>
        <p:txBody>
          <a:bodyPr/>
          <a:lstStyle/>
          <a:p>
            <a:endParaRPr lang="LID4096"/>
          </a:p>
        </p:txBody>
      </p:sp>
      <p:sp>
        <p:nvSpPr>
          <p:cNvPr id="6" name="Slide Number Placeholder 5"/>
          <p:cNvSpPr>
            <a:spLocks noGrp="1"/>
          </p:cNvSpPr>
          <p:nvPr>
            <p:ph type="sldNum" sz="quarter" idx="12"/>
          </p:nvPr>
        </p:nvSpPr>
        <p:spPr/>
        <p:txBody>
          <a:bodyPr/>
          <a:lstStyle/>
          <a:p>
            <a:fld id="{8AE6B17F-A1D9-4026-8BC7-63678CD1BBE0}" type="slidenum">
              <a:rPr lang="LID4096" smtClean="0"/>
              <a:t>‹#›</a:t>
            </a:fld>
            <a:endParaRPr lang="LID4096"/>
          </a:p>
        </p:txBody>
      </p:sp>
    </p:spTree>
    <p:extLst>
      <p:ext uri="{BB962C8B-B14F-4D97-AF65-F5344CB8AC3E}">
        <p14:creationId xmlns:p14="http://schemas.microsoft.com/office/powerpoint/2010/main" val="114654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676C7BC-F66D-4130-8E5D-47BA42020389}" type="datetimeFigureOut">
              <a:rPr lang="LID4096" smtClean="0"/>
              <a:t>06/18/2026</a:t>
            </a:fld>
            <a:endParaRPr lang="LID4096"/>
          </a:p>
        </p:txBody>
      </p:sp>
      <p:sp>
        <p:nvSpPr>
          <p:cNvPr id="6" name="Footer Placeholder 5"/>
          <p:cNvSpPr>
            <a:spLocks noGrp="1"/>
          </p:cNvSpPr>
          <p:nvPr>
            <p:ph type="ftr" sz="quarter" idx="11"/>
          </p:nvPr>
        </p:nvSpPr>
        <p:spPr/>
        <p:txBody>
          <a:bodyPr/>
          <a:lstStyle/>
          <a:p>
            <a:endParaRPr lang="LID4096"/>
          </a:p>
        </p:txBody>
      </p:sp>
      <p:sp>
        <p:nvSpPr>
          <p:cNvPr id="7" name="Slide Number Placeholder 6"/>
          <p:cNvSpPr>
            <a:spLocks noGrp="1"/>
          </p:cNvSpPr>
          <p:nvPr>
            <p:ph type="sldNum" sz="quarter" idx="12"/>
          </p:nvPr>
        </p:nvSpPr>
        <p:spPr/>
        <p:txBody>
          <a:bodyPr/>
          <a:lstStyle/>
          <a:p>
            <a:fld id="{8AE6B17F-A1D9-4026-8BC7-63678CD1BBE0}" type="slidenum">
              <a:rPr lang="LID4096" smtClean="0"/>
              <a:t>‹#›</a:t>
            </a:fld>
            <a:endParaRPr lang="LID4096"/>
          </a:p>
        </p:txBody>
      </p:sp>
    </p:spTree>
    <p:extLst>
      <p:ext uri="{BB962C8B-B14F-4D97-AF65-F5344CB8AC3E}">
        <p14:creationId xmlns:p14="http://schemas.microsoft.com/office/powerpoint/2010/main" val="3597536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676C7BC-F66D-4130-8E5D-47BA42020389}" type="datetimeFigureOut">
              <a:rPr lang="LID4096" smtClean="0"/>
              <a:t>06/18/2026</a:t>
            </a:fld>
            <a:endParaRPr lang="LID4096"/>
          </a:p>
        </p:txBody>
      </p:sp>
      <p:sp>
        <p:nvSpPr>
          <p:cNvPr id="8" name="Footer Placeholder 7"/>
          <p:cNvSpPr>
            <a:spLocks noGrp="1"/>
          </p:cNvSpPr>
          <p:nvPr>
            <p:ph type="ftr" sz="quarter" idx="11"/>
          </p:nvPr>
        </p:nvSpPr>
        <p:spPr/>
        <p:txBody>
          <a:bodyPr/>
          <a:lstStyle/>
          <a:p>
            <a:endParaRPr lang="LID4096"/>
          </a:p>
        </p:txBody>
      </p:sp>
      <p:sp>
        <p:nvSpPr>
          <p:cNvPr id="9" name="Slide Number Placeholder 8"/>
          <p:cNvSpPr>
            <a:spLocks noGrp="1"/>
          </p:cNvSpPr>
          <p:nvPr>
            <p:ph type="sldNum" sz="quarter" idx="12"/>
          </p:nvPr>
        </p:nvSpPr>
        <p:spPr/>
        <p:txBody>
          <a:bodyPr/>
          <a:lstStyle/>
          <a:p>
            <a:fld id="{8AE6B17F-A1D9-4026-8BC7-63678CD1BBE0}" type="slidenum">
              <a:rPr lang="LID4096" smtClean="0"/>
              <a:t>‹#›</a:t>
            </a:fld>
            <a:endParaRPr lang="LID4096"/>
          </a:p>
        </p:txBody>
      </p:sp>
    </p:spTree>
    <p:extLst>
      <p:ext uri="{BB962C8B-B14F-4D97-AF65-F5344CB8AC3E}">
        <p14:creationId xmlns:p14="http://schemas.microsoft.com/office/powerpoint/2010/main" val="411741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676C7BC-F66D-4130-8E5D-47BA42020389}" type="datetimeFigureOut">
              <a:rPr lang="LID4096" smtClean="0"/>
              <a:t>06/18/2026</a:t>
            </a:fld>
            <a:endParaRPr lang="LID4096"/>
          </a:p>
        </p:txBody>
      </p:sp>
      <p:sp>
        <p:nvSpPr>
          <p:cNvPr id="4" name="Footer Placeholder 3"/>
          <p:cNvSpPr>
            <a:spLocks noGrp="1"/>
          </p:cNvSpPr>
          <p:nvPr>
            <p:ph type="ftr" sz="quarter" idx="11"/>
          </p:nvPr>
        </p:nvSpPr>
        <p:spPr/>
        <p:txBody>
          <a:bodyPr/>
          <a:lstStyle/>
          <a:p>
            <a:endParaRPr lang="LID4096"/>
          </a:p>
        </p:txBody>
      </p:sp>
      <p:sp>
        <p:nvSpPr>
          <p:cNvPr id="5" name="Slide Number Placeholder 4"/>
          <p:cNvSpPr>
            <a:spLocks noGrp="1"/>
          </p:cNvSpPr>
          <p:nvPr>
            <p:ph type="sldNum" sz="quarter" idx="12"/>
          </p:nvPr>
        </p:nvSpPr>
        <p:spPr/>
        <p:txBody>
          <a:bodyPr/>
          <a:lstStyle/>
          <a:p>
            <a:fld id="{8AE6B17F-A1D9-4026-8BC7-63678CD1BBE0}" type="slidenum">
              <a:rPr lang="LID4096" smtClean="0"/>
              <a:t>‹#›</a:t>
            </a:fld>
            <a:endParaRPr lang="LID4096"/>
          </a:p>
        </p:txBody>
      </p:sp>
    </p:spTree>
    <p:extLst>
      <p:ext uri="{BB962C8B-B14F-4D97-AF65-F5344CB8AC3E}">
        <p14:creationId xmlns:p14="http://schemas.microsoft.com/office/powerpoint/2010/main" val="3381322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76C7BC-F66D-4130-8E5D-47BA42020389}" type="datetimeFigureOut">
              <a:rPr lang="LID4096" smtClean="0"/>
              <a:t>06/18/2026</a:t>
            </a:fld>
            <a:endParaRPr lang="LID4096"/>
          </a:p>
        </p:txBody>
      </p:sp>
      <p:sp>
        <p:nvSpPr>
          <p:cNvPr id="3" name="Footer Placeholder 2"/>
          <p:cNvSpPr>
            <a:spLocks noGrp="1"/>
          </p:cNvSpPr>
          <p:nvPr>
            <p:ph type="ftr" sz="quarter" idx="11"/>
          </p:nvPr>
        </p:nvSpPr>
        <p:spPr/>
        <p:txBody>
          <a:bodyPr/>
          <a:lstStyle/>
          <a:p>
            <a:endParaRPr lang="LID4096"/>
          </a:p>
        </p:txBody>
      </p:sp>
      <p:sp>
        <p:nvSpPr>
          <p:cNvPr id="4" name="Slide Number Placeholder 3"/>
          <p:cNvSpPr>
            <a:spLocks noGrp="1"/>
          </p:cNvSpPr>
          <p:nvPr>
            <p:ph type="sldNum" sz="quarter" idx="12"/>
          </p:nvPr>
        </p:nvSpPr>
        <p:spPr/>
        <p:txBody>
          <a:bodyPr/>
          <a:lstStyle/>
          <a:p>
            <a:fld id="{8AE6B17F-A1D9-4026-8BC7-63678CD1BBE0}" type="slidenum">
              <a:rPr lang="LID4096" smtClean="0"/>
              <a:t>‹#›</a:t>
            </a:fld>
            <a:endParaRPr lang="LID4096"/>
          </a:p>
        </p:txBody>
      </p:sp>
    </p:spTree>
    <p:extLst>
      <p:ext uri="{BB962C8B-B14F-4D97-AF65-F5344CB8AC3E}">
        <p14:creationId xmlns:p14="http://schemas.microsoft.com/office/powerpoint/2010/main" val="569553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676C7BC-F66D-4130-8E5D-47BA42020389}" type="datetimeFigureOut">
              <a:rPr lang="LID4096" smtClean="0"/>
              <a:t>06/18/2026</a:t>
            </a:fld>
            <a:endParaRPr lang="LID4096"/>
          </a:p>
        </p:txBody>
      </p:sp>
      <p:sp>
        <p:nvSpPr>
          <p:cNvPr id="6" name="Footer Placeholder 5"/>
          <p:cNvSpPr>
            <a:spLocks noGrp="1"/>
          </p:cNvSpPr>
          <p:nvPr>
            <p:ph type="ftr" sz="quarter" idx="11"/>
          </p:nvPr>
        </p:nvSpPr>
        <p:spPr/>
        <p:txBody>
          <a:bodyPr/>
          <a:lstStyle/>
          <a:p>
            <a:endParaRPr lang="LID4096"/>
          </a:p>
        </p:txBody>
      </p:sp>
      <p:sp>
        <p:nvSpPr>
          <p:cNvPr id="7" name="Slide Number Placeholder 6"/>
          <p:cNvSpPr>
            <a:spLocks noGrp="1"/>
          </p:cNvSpPr>
          <p:nvPr>
            <p:ph type="sldNum" sz="quarter" idx="12"/>
          </p:nvPr>
        </p:nvSpPr>
        <p:spPr/>
        <p:txBody>
          <a:bodyPr/>
          <a:lstStyle/>
          <a:p>
            <a:fld id="{8AE6B17F-A1D9-4026-8BC7-63678CD1BBE0}" type="slidenum">
              <a:rPr lang="LID4096" smtClean="0"/>
              <a:t>‹#›</a:t>
            </a:fld>
            <a:endParaRPr lang="LID4096"/>
          </a:p>
        </p:txBody>
      </p:sp>
    </p:spTree>
    <p:extLst>
      <p:ext uri="{BB962C8B-B14F-4D97-AF65-F5344CB8AC3E}">
        <p14:creationId xmlns:p14="http://schemas.microsoft.com/office/powerpoint/2010/main" val="728505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676C7BC-F66D-4130-8E5D-47BA42020389}" type="datetimeFigureOut">
              <a:rPr lang="LID4096" smtClean="0"/>
              <a:t>06/18/2026</a:t>
            </a:fld>
            <a:endParaRPr lang="LID4096"/>
          </a:p>
        </p:txBody>
      </p:sp>
      <p:sp>
        <p:nvSpPr>
          <p:cNvPr id="6" name="Footer Placeholder 5"/>
          <p:cNvSpPr>
            <a:spLocks noGrp="1"/>
          </p:cNvSpPr>
          <p:nvPr>
            <p:ph type="ftr" sz="quarter" idx="11"/>
          </p:nvPr>
        </p:nvSpPr>
        <p:spPr/>
        <p:txBody>
          <a:bodyPr/>
          <a:lstStyle/>
          <a:p>
            <a:endParaRPr lang="LID4096"/>
          </a:p>
        </p:txBody>
      </p:sp>
      <p:sp>
        <p:nvSpPr>
          <p:cNvPr id="7" name="Slide Number Placeholder 6"/>
          <p:cNvSpPr>
            <a:spLocks noGrp="1"/>
          </p:cNvSpPr>
          <p:nvPr>
            <p:ph type="sldNum" sz="quarter" idx="12"/>
          </p:nvPr>
        </p:nvSpPr>
        <p:spPr/>
        <p:txBody>
          <a:bodyPr/>
          <a:lstStyle/>
          <a:p>
            <a:fld id="{8AE6B17F-A1D9-4026-8BC7-63678CD1BBE0}" type="slidenum">
              <a:rPr lang="LID4096" smtClean="0"/>
              <a:t>‹#›</a:t>
            </a:fld>
            <a:endParaRPr lang="LID4096"/>
          </a:p>
        </p:txBody>
      </p:sp>
    </p:spTree>
    <p:extLst>
      <p:ext uri="{BB962C8B-B14F-4D97-AF65-F5344CB8AC3E}">
        <p14:creationId xmlns:p14="http://schemas.microsoft.com/office/powerpoint/2010/main" val="590188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76C7BC-F66D-4130-8E5D-47BA42020389}" type="datetimeFigureOut">
              <a:rPr lang="LID4096" smtClean="0"/>
              <a:t>06/18/2026</a:t>
            </a:fld>
            <a:endParaRPr lang="LID4096"/>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E6B17F-A1D9-4026-8BC7-63678CD1BBE0}" type="slidenum">
              <a:rPr lang="LID4096" smtClean="0"/>
              <a:t>‹#›</a:t>
            </a:fld>
            <a:endParaRPr lang="LID4096"/>
          </a:p>
        </p:txBody>
      </p:sp>
    </p:spTree>
    <p:extLst>
      <p:ext uri="{BB962C8B-B14F-4D97-AF65-F5344CB8AC3E}">
        <p14:creationId xmlns:p14="http://schemas.microsoft.com/office/powerpoint/2010/main" val="26377876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7714A7-7854-5A3D-4B84-3F40084A6DE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A3F941F-3547-873A-CDD5-8F8F0C7B90C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1F4126C-D3FE-5F06-AD25-1048B60A51D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007A4E1-8A5D-47C9-9E59-5421E88074A6}" type="datetimeFigureOut">
              <a:rPr lang="en-US" smtClean="0"/>
              <a:t>6/18/2026</a:t>
            </a:fld>
            <a:endParaRPr lang="en-US"/>
          </a:p>
        </p:txBody>
      </p:sp>
      <p:sp>
        <p:nvSpPr>
          <p:cNvPr id="6" name="Slide Number Placeholder 5">
            <a:extLst>
              <a:ext uri="{FF2B5EF4-FFF2-40B4-BE49-F238E27FC236}">
                <a16:creationId xmlns:a16="http://schemas.microsoft.com/office/drawing/2014/main" id="{E755486F-0337-3C25-FC0F-83E0EA2FC0D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B7486B6-2400-4991-B16A-A283335A156E}" type="slidenum">
              <a:rPr lang="en-US" smtClean="0"/>
              <a:t>‹#›</a:t>
            </a:fld>
            <a:endParaRPr lang="en-US"/>
          </a:p>
        </p:txBody>
      </p:sp>
    </p:spTree>
    <p:extLst>
      <p:ext uri="{BB962C8B-B14F-4D97-AF65-F5344CB8AC3E}">
        <p14:creationId xmlns:p14="http://schemas.microsoft.com/office/powerpoint/2010/main" val="106822870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Lst>
  <p:txStyles>
    <p:titleStyle>
      <a:lvl1pPr algn="l" defTabSz="685800" rtl="0" eaLnBrk="1" latinLnBrk="0" hangingPunct="1">
        <a:lnSpc>
          <a:spcPct val="90000"/>
        </a:lnSpc>
        <a:spcBef>
          <a:spcPct val="0"/>
        </a:spcBef>
        <a:buNone/>
        <a:defRPr sz="3300" b="1" kern="1200">
          <a:solidFill>
            <a:schemeClr val="tx2"/>
          </a:solidFill>
          <a:latin typeface="Candara" panose="020E0502030303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slideLayout" Target="../slideLayouts/slideLayout2.xml"/><Relationship Id="rId6" Type="http://schemas.openxmlformats.org/officeDocument/2006/relationships/image" Target="../media/image30.svg"/><Relationship Id="rId5" Type="http://schemas.microsoft.com/office/2007/relationships/hdphoto" Target="../media/hdphoto1.wdp"/><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image" Target="../media/image36.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hyperlink" Target="http://www.minova.nl/blog" TargetMode="External"/><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4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hemeOverride" Target="../theme/themeOverride1.xml"/></Relationships>
</file>

<file path=ppt/slides/_rels/slide5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5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5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6.png"/><Relationship Id="rId1" Type="http://schemas.openxmlformats.org/officeDocument/2006/relationships/slideLayout" Target="../slideLayouts/slideLayout14.xml"/><Relationship Id="rId5" Type="http://schemas.openxmlformats.org/officeDocument/2006/relationships/image" Target="../media/image107.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087007-5F2C-A7B2-FEF1-DFE6D76528D1}"/>
              </a:ext>
            </a:extLst>
          </p:cNvPr>
          <p:cNvSpPr>
            <a:spLocks noGrp="1"/>
          </p:cNvSpPr>
          <p:nvPr>
            <p:ph type="ctrTitle"/>
          </p:nvPr>
        </p:nvSpPr>
        <p:spPr>
          <a:xfrm>
            <a:off x="1142999" y="1122363"/>
            <a:ext cx="7218576" cy="2387600"/>
          </a:xfrm>
        </p:spPr>
        <p:txBody>
          <a:bodyPr/>
          <a:lstStyle/>
          <a:p>
            <a:r>
              <a:rPr lang="nl-NL" dirty="0"/>
              <a:t>Efficiënter modelleren met DAX User </a:t>
            </a:r>
            <a:r>
              <a:rPr lang="nl-NL" dirty="0" err="1"/>
              <a:t>Defined</a:t>
            </a:r>
            <a:r>
              <a:rPr lang="nl-NL" dirty="0"/>
              <a:t> </a:t>
            </a:r>
            <a:r>
              <a:rPr lang="nl-NL" dirty="0" err="1"/>
              <a:t>Functions</a:t>
            </a:r>
            <a:endParaRPr lang="nl-NL" dirty="0"/>
          </a:p>
        </p:txBody>
      </p:sp>
      <p:sp>
        <p:nvSpPr>
          <p:cNvPr id="3" name="Ondertitel 2">
            <a:extLst>
              <a:ext uri="{FF2B5EF4-FFF2-40B4-BE49-F238E27FC236}">
                <a16:creationId xmlns:a16="http://schemas.microsoft.com/office/drawing/2014/main" id="{B687B94E-33A6-3943-016E-D0856839D2C8}"/>
              </a:ext>
            </a:extLst>
          </p:cNvPr>
          <p:cNvSpPr>
            <a:spLocks noGrp="1"/>
          </p:cNvSpPr>
          <p:nvPr>
            <p:ph type="subTitle" idx="1"/>
          </p:nvPr>
        </p:nvSpPr>
        <p:spPr/>
        <p:txBody>
          <a:bodyPr/>
          <a:lstStyle/>
          <a:p>
            <a:r>
              <a:rPr lang="nl-NL" dirty="0"/>
              <a:t>Marnix Jansen</a:t>
            </a:r>
          </a:p>
        </p:txBody>
      </p:sp>
      <p:pic>
        <p:nvPicPr>
          <p:cNvPr id="9" name="Graphic 8">
            <a:extLst>
              <a:ext uri="{FF2B5EF4-FFF2-40B4-BE49-F238E27FC236}">
                <a16:creationId xmlns:a16="http://schemas.microsoft.com/office/drawing/2014/main" id="{1901AF4E-3C91-4C6C-B830-37697ABA79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032692" y="3003839"/>
            <a:ext cx="3025857" cy="3025857"/>
          </a:xfrm>
          <a:prstGeom prst="rect">
            <a:avLst/>
          </a:prstGeom>
        </p:spPr>
      </p:pic>
    </p:spTree>
    <p:extLst>
      <p:ext uri="{BB962C8B-B14F-4D97-AF65-F5344CB8AC3E}">
        <p14:creationId xmlns:p14="http://schemas.microsoft.com/office/powerpoint/2010/main" val="791576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566CC-1FB1-944E-BE2E-90A270C3224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1693654-11DA-4982-7997-C4FF6FE84215}"/>
              </a:ext>
            </a:extLst>
          </p:cNvPr>
          <p:cNvPicPr>
            <a:picLocks noChangeAspect="1"/>
          </p:cNvPicPr>
          <p:nvPr/>
        </p:nvPicPr>
        <p:blipFill>
          <a:blip r:embed="rId2"/>
          <a:stretch>
            <a:fillRect/>
          </a:stretch>
        </p:blipFill>
        <p:spPr>
          <a:xfrm>
            <a:off x="615910" y="1958589"/>
            <a:ext cx="5744377" cy="885949"/>
          </a:xfrm>
          <a:prstGeom prst="rect">
            <a:avLst/>
          </a:prstGeom>
        </p:spPr>
      </p:pic>
      <p:sp>
        <p:nvSpPr>
          <p:cNvPr id="8" name="TextBox 7">
            <a:extLst>
              <a:ext uri="{FF2B5EF4-FFF2-40B4-BE49-F238E27FC236}">
                <a16:creationId xmlns:a16="http://schemas.microsoft.com/office/drawing/2014/main" id="{4E5C0717-7567-8859-F8A3-5F5219843A74}"/>
              </a:ext>
            </a:extLst>
          </p:cNvPr>
          <p:cNvSpPr txBox="1"/>
          <p:nvPr/>
        </p:nvSpPr>
        <p:spPr>
          <a:xfrm>
            <a:off x="364881" y="952646"/>
            <a:ext cx="3462401" cy="584775"/>
          </a:xfrm>
          <a:prstGeom prst="rect">
            <a:avLst/>
          </a:prstGeom>
          <a:noFill/>
        </p:spPr>
        <p:txBody>
          <a:bodyPr wrap="square" rtlCol="0">
            <a:spAutoFit/>
          </a:bodyPr>
          <a:lstStyle/>
          <a:p>
            <a:r>
              <a:rPr lang="en-US" sz="3200" b="1" dirty="0">
                <a:solidFill>
                  <a:srgbClr val="60A6DA"/>
                </a:solidFill>
                <a:latin typeface="+mj-lt"/>
                <a:ea typeface="+mj-ea"/>
                <a:cs typeface="+mj-cs"/>
              </a:rPr>
              <a:t>Reading &amp; Writing</a:t>
            </a:r>
          </a:p>
        </p:txBody>
      </p:sp>
      <p:pic>
        <p:nvPicPr>
          <p:cNvPr id="1026" name="Picture 2" descr="What Does Sugar Do in Baking | How is it Vital? | Sugars">
            <a:extLst>
              <a:ext uri="{FF2B5EF4-FFF2-40B4-BE49-F238E27FC236}">
                <a16:creationId xmlns:a16="http://schemas.microsoft.com/office/drawing/2014/main" id="{ADF54F0A-79A8-538A-727A-4F83A44FE7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913" y="3687638"/>
            <a:ext cx="2660534" cy="17746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0A6C4D1-6939-65A5-F71E-16D09BBA24E9}"/>
              </a:ext>
            </a:extLst>
          </p:cNvPr>
          <p:cNvSpPr txBox="1"/>
          <p:nvPr/>
        </p:nvSpPr>
        <p:spPr>
          <a:xfrm>
            <a:off x="2577030" y="3044279"/>
            <a:ext cx="3462401" cy="769441"/>
          </a:xfrm>
          <a:prstGeom prst="rect">
            <a:avLst/>
          </a:prstGeom>
          <a:noFill/>
        </p:spPr>
        <p:txBody>
          <a:bodyPr wrap="square" rtlCol="0">
            <a:spAutoFit/>
          </a:bodyPr>
          <a:lstStyle/>
          <a:p>
            <a:r>
              <a:rPr lang="en-US" sz="4400" dirty="0">
                <a:latin typeface="+mj-lt"/>
                <a:ea typeface="+mj-ea"/>
                <a:cs typeface="+mj-cs"/>
              </a:rPr>
              <a:t>Syntax Sugar</a:t>
            </a:r>
          </a:p>
        </p:txBody>
      </p:sp>
    </p:spTree>
    <p:extLst>
      <p:ext uri="{BB962C8B-B14F-4D97-AF65-F5344CB8AC3E}">
        <p14:creationId xmlns:p14="http://schemas.microsoft.com/office/powerpoint/2010/main" val="212028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1EC2D-D743-34AB-150D-45B7228F026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FAEFA2-BAD5-B2CE-5771-19949A492521}"/>
              </a:ext>
            </a:extLst>
          </p:cNvPr>
          <p:cNvSpPr txBox="1"/>
          <p:nvPr/>
        </p:nvSpPr>
        <p:spPr>
          <a:xfrm>
            <a:off x="364881" y="952646"/>
            <a:ext cx="6083053" cy="584775"/>
          </a:xfrm>
          <a:prstGeom prst="rect">
            <a:avLst/>
          </a:prstGeom>
          <a:noFill/>
        </p:spPr>
        <p:txBody>
          <a:bodyPr wrap="square" rtlCol="0">
            <a:spAutoFit/>
          </a:bodyPr>
          <a:lstStyle/>
          <a:p>
            <a:r>
              <a:rPr lang="en-US" sz="3200" b="1" noProof="0" dirty="0">
                <a:solidFill>
                  <a:srgbClr val="60A6DA"/>
                </a:solidFill>
                <a:latin typeface="+mj-lt"/>
                <a:ea typeface="+mj-ea"/>
                <a:cs typeface="+mj-cs"/>
              </a:rPr>
              <a:t>OVOT: One Version Of the Truth</a:t>
            </a:r>
          </a:p>
        </p:txBody>
      </p:sp>
      <p:pic>
        <p:nvPicPr>
          <p:cNvPr id="4" name="Graphic 3" descr="Badge Tick1 with solid fill">
            <a:extLst>
              <a:ext uri="{FF2B5EF4-FFF2-40B4-BE49-F238E27FC236}">
                <a16:creationId xmlns:a16="http://schemas.microsoft.com/office/drawing/2014/main" id="{2B760A2B-0049-F7F9-F5A7-8B42C0D782A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0869" y="1808417"/>
            <a:ext cx="653213" cy="653213"/>
          </a:xfrm>
          <a:prstGeom prst="rect">
            <a:avLst/>
          </a:prstGeom>
        </p:spPr>
      </p:pic>
      <p:sp>
        <p:nvSpPr>
          <p:cNvPr id="5" name="TextBox 4">
            <a:extLst>
              <a:ext uri="{FF2B5EF4-FFF2-40B4-BE49-F238E27FC236}">
                <a16:creationId xmlns:a16="http://schemas.microsoft.com/office/drawing/2014/main" id="{5C860CD6-2F86-59ED-A656-9EC323AD1B8D}"/>
              </a:ext>
            </a:extLst>
          </p:cNvPr>
          <p:cNvSpPr txBox="1"/>
          <p:nvPr/>
        </p:nvSpPr>
        <p:spPr>
          <a:xfrm>
            <a:off x="1568179" y="1854845"/>
            <a:ext cx="5058863" cy="584775"/>
          </a:xfrm>
          <a:prstGeom prst="rect">
            <a:avLst/>
          </a:prstGeom>
          <a:noFill/>
        </p:spPr>
        <p:txBody>
          <a:bodyPr wrap="square" rtlCol="0">
            <a:spAutoFit/>
          </a:bodyPr>
          <a:lstStyle/>
          <a:p>
            <a:r>
              <a:rPr lang="en-US" sz="3200" noProof="0" dirty="0"/>
              <a:t>Correctness</a:t>
            </a:r>
          </a:p>
        </p:txBody>
      </p:sp>
      <p:pic>
        <p:nvPicPr>
          <p:cNvPr id="2050" name="Picture 2" descr="Consistency Icon Vector Symbol Design Illustration 29184418 ...">
            <a:extLst>
              <a:ext uri="{FF2B5EF4-FFF2-40B4-BE49-F238E27FC236}">
                <a16:creationId xmlns:a16="http://schemas.microsoft.com/office/drawing/2014/main" id="{50A8E71B-57E7-ED84-2552-887BDD023A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881" y="2732626"/>
            <a:ext cx="785621" cy="65321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1E6962D-3C12-AB8D-1FC0-00E155194EA1}"/>
              </a:ext>
            </a:extLst>
          </p:cNvPr>
          <p:cNvSpPr txBox="1"/>
          <p:nvPr/>
        </p:nvSpPr>
        <p:spPr>
          <a:xfrm>
            <a:off x="1568178" y="2766844"/>
            <a:ext cx="5058863" cy="584775"/>
          </a:xfrm>
          <a:prstGeom prst="rect">
            <a:avLst/>
          </a:prstGeom>
          <a:noFill/>
        </p:spPr>
        <p:txBody>
          <a:bodyPr wrap="square" rtlCol="0">
            <a:spAutoFit/>
          </a:bodyPr>
          <a:lstStyle/>
          <a:p>
            <a:r>
              <a:rPr lang="en-US" sz="3200" noProof="0" dirty="0"/>
              <a:t>Consistency</a:t>
            </a:r>
          </a:p>
        </p:txBody>
      </p:sp>
      <p:pic>
        <p:nvPicPr>
          <p:cNvPr id="2052" name="Picture 4" descr="Duplication - Free files and folders icons">
            <a:extLst>
              <a:ext uri="{FF2B5EF4-FFF2-40B4-BE49-F238E27FC236}">
                <a16:creationId xmlns:a16="http://schemas.microsoft.com/office/drawing/2014/main" id="{B91247A6-8832-9C75-BE70-F2C635AFCB5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39912" y="3727460"/>
            <a:ext cx="710590" cy="65321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A66460A-0675-D48C-7554-9D44CC7495F8}"/>
              </a:ext>
            </a:extLst>
          </p:cNvPr>
          <p:cNvSpPr txBox="1"/>
          <p:nvPr/>
        </p:nvSpPr>
        <p:spPr>
          <a:xfrm>
            <a:off x="1568177" y="3761678"/>
            <a:ext cx="5058863" cy="584775"/>
          </a:xfrm>
          <a:prstGeom prst="rect">
            <a:avLst/>
          </a:prstGeom>
          <a:noFill/>
        </p:spPr>
        <p:txBody>
          <a:bodyPr wrap="square" rtlCol="0">
            <a:spAutoFit/>
          </a:bodyPr>
          <a:lstStyle/>
          <a:p>
            <a:r>
              <a:rPr lang="en-US" sz="3200" noProof="0" dirty="0"/>
              <a:t>Avoid duplication of work</a:t>
            </a:r>
          </a:p>
        </p:txBody>
      </p:sp>
      <p:sp>
        <p:nvSpPr>
          <p:cNvPr id="10" name="TextBox 9">
            <a:extLst>
              <a:ext uri="{FF2B5EF4-FFF2-40B4-BE49-F238E27FC236}">
                <a16:creationId xmlns:a16="http://schemas.microsoft.com/office/drawing/2014/main" id="{C5DE6D2B-EAA4-FA21-C1C3-CFAE91932E32}"/>
              </a:ext>
            </a:extLst>
          </p:cNvPr>
          <p:cNvSpPr txBox="1"/>
          <p:nvPr/>
        </p:nvSpPr>
        <p:spPr>
          <a:xfrm>
            <a:off x="1568176" y="4756512"/>
            <a:ext cx="6208937" cy="584775"/>
          </a:xfrm>
          <a:prstGeom prst="rect">
            <a:avLst/>
          </a:prstGeom>
          <a:noFill/>
        </p:spPr>
        <p:txBody>
          <a:bodyPr wrap="square" rtlCol="0">
            <a:spAutoFit/>
          </a:bodyPr>
          <a:lstStyle/>
          <a:p>
            <a:r>
              <a:rPr lang="en-US" sz="3200" noProof="0" dirty="0"/>
              <a:t>Update once, update everything</a:t>
            </a:r>
          </a:p>
        </p:txBody>
      </p:sp>
      <p:pic>
        <p:nvPicPr>
          <p:cNvPr id="12" name="Graphic 11" descr="Repeat outline">
            <a:extLst>
              <a:ext uri="{FF2B5EF4-FFF2-40B4-BE49-F238E27FC236}">
                <a16:creationId xmlns:a16="http://schemas.microsoft.com/office/drawing/2014/main" id="{FA15D2BA-2CF7-0DA7-F44E-74B08C36599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0869" y="4694013"/>
            <a:ext cx="785621" cy="785621"/>
          </a:xfrm>
          <a:prstGeom prst="rect">
            <a:avLst/>
          </a:prstGeom>
        </p:spPr>
      </p:pic>
    </p:spTree>
    <p:extLst>
      <p:ext uri="{BB962C8B-B14F-4D97-AF65-F5344CB8AC3E}">
        <p14:creationId xmlns:p14="http://schemas.microsoft.com/office/powerpoint/2010/main" val="365936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500"/>
                                        <p:tgtEl>
                                          <p:spTgt spid="205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052"/>
                                        </p:tgtEl>
                                        <p:attrNameLst>
                                          <p:attrName>style.visibility</p:attrName>
                                        </p:attrNameLst>
                                      </p:cBhvr>
                                      <p:to>
                                        <p:strVal val="visible"/>
                                      </p:to>
                                    </p:set>
                                    <p:animEffect transition="in" filter="fade">
                                      <p:cBhvr>
                                        <p:cTn id="23" dur="500"/>
                                        <p:tgtEl>
                                          <p:spTgt spid="205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E1F2E-F8B3-0D1F-0BB8-14295179D92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1EE59AE-3B4B-A8F5-DFAF-16743AFAE003}"/>
              </a:ext>
            </a:extLst>
          </p:cNvPr>
          <p:cNvSpPr>
            <a:spLocks noGrp="1"/>
          </p:cNvSpPr>
          <p:nvPr>
            <p:ph type="ctrTitle"/>
          </p:nvPr>
        </p:nvSpPr>
        <p:spPr>
          <a:xfrm>
            <a:off x="744718" y="1122363"/>
            <a:ext cx="7767686" cy="2387600"/>
          </a:xfrm>
        </p:spPr>
        <p:txBody>
          <a:bodyPr/>
          <a:lstStyle/>
          <a:p>
            <a:r>
              <a:rPr lang="nl-NL" dirty="0"/>
              <a:t>Syntax User </a:t>
            </a:r>
            <a:r>
              <a:rPr lang="nl-NL" dirty="0" err="1"/>
              <a:t>Defined</a:t>
            </a:r>
            <a:r>
              <a:rPr lang="nl-NL" dirty="0"/>
              <a:t> </a:t>
            </a:r>
            <a:r>
              <a:rPr lang="nl-NL" dirty="0" err="1"/>
              <a:t>Function</a:t>
            </a:r>
            <a:endParaRPr lang="nl-NL" dirty="0"/>
          </a:p>
        </p:txBody>
      </p:sp>
      <p:sp>
        <p:nvSpPr>
          <p:cNvPr id="8" name="Subtitle 7">
            <a:extLst>
              <a:ext uri="{FF2B5EF4-FFF2-40B4-BE49-F238E27FC236}">
                <a16:creationId xmlns:a16="http://schemas.microsoft.com/office/drawing/2014/main" id="{C45AC811-CF2D-11CF-06F0-8B77CFFEBE34}"/>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3660253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414939-9F06-BD68-B484-A94F3DC5A90C}"/>
              </a:ext>
            </a:extLst>
          </p:cNvPr>
          <p:cNvPicPr>
            <a:picLocks noChangeAspect="1"/>
          </p:cNvPicPr>
          <p:nvPr/>
        </p:nvPicPr>
        <p:blipFill>
          <a:blip r:embed="rId2"/>
          <a:srcRect r="67520" b="73248"/>
          <a:stretch>
            <a:fillRect/>
          </a:stretch>
        </p:blipFill>
        <p:spPr>
          <a:xfrm>
            <a:off x="505115" y="1445162"/>
            <a:ext cx="2076843" cy="475294"/>
          </a:xfrm>
          <a:prstGeom prst="rect">
            <a:avLst/>
          </a:prstGeom>
        </p:spPr>
      </p:pic>
      <p:pic>
        <p:nvPicPr>
          <p:cNvPr id="9" name="Picture 8">
            <a:extLst>
              <a:ext uri="{FF2B5EF4-FFF2-40B4-BE49-F238E27FC236}">
                <a16:creationId xmlns:a16="http://schemas.microsoft.com/office/drawing/2014/main" id="{885C55E0-ABC8-901A-6F44-4AFF3035285B}"/>
              </a:ext>
            </a:extLst>
          </p:cNvPr>
          <p:cNvPicPr>
            <a:picLocks noChangeAspect="1"/>
          </p:cNvPicPr>
          <p:nvPr/>
        </p:nvPicPr>
        <p:blipFill>
          <a:blip r:embed="rId3"/>
          <a:stretch>
            <a:fillRect/>
          </a:stretch>
        </p:blipFill>
        <p:spPr>
          <a:xfrm>
            <a:off x="2965911" y="1539403"/>
            <a:ext cx="200053" cy="381053"/>
          </a:xfrm>
          <a:prstGeom prst="rect">
            <a:avLst/>
          </a:prstGeom>
        </p:spPr>
      </p:pic>
      <p:pic>
        <p:nvPicPr>
          <p:cNvPr id="11" name="Picture 10">
            <a:extLst>
              <a:ext uri="{FF2B5EF4-FFF2-40B4-BE49-F238E27FC236}">
                <a16:creationId xmlns:a16="http://schemas.microsoft.com/office/drawing/2014/main" id="{B246DF51-2226-B8EA-85FA-1537FB33CB12}"/>
              </a:ext>
            </a:extLst>
          </p:cNvPr>
          <p:cNvPicPr>
            <a:picLocks noChangeAspect="1"/>
          </p:cNvPicPr>
          <p:nvPr/>
        </p:nvPicPr>
        <p:blipFill>
          <a:blip r:embed="rId4"/>
          <a:stretch>
            <a:fillRect/>
          </a:stretch>
        </p:blipFill>
        <p:spPr>
          <a:xfrm>
            <a:off x="646250" y="2824606"/>
            <a:ext cx="2419688" cy="457264"/>
          </a:xfrm>
          <a:prstGeom prst="rect">
            <a:avLst/>
          </a:prstGeom>
        </p:spPr>
      </p:pic>
      <p:pic>
        <p:nvPicPr>
          <p:cNvPr id="4" name="Picture 3">
            <a:extLst>
              <a:ext uri="{FF2B5EF4-FFF2-40B4-BE49-F238E27FC236}">
                <a16:creationId xmlns:a16="http://schemas.microsoft.com/office/drawing/2014/main" id="{9F80CAA5-9459-6001-1570-832445F26E92}"/>
              </a:ext>
            </a:extLst>
          </p:cNvPr>
          <p:cNvPicPr>
            <a:picLocks noChangeAspect="1"/>
          </p:cNvPicPr>
          <p:nvPr/>
        </p:nvPicPr>
        <p:blipFill>
          <a:blip r:embed="rId5"/>
          <a:srcRect r="36529"/>
          <a:stretch>
            <a:fillRect/>
          </a:stretch>
        </p:blipFill>
        <p:spPr>
          <a:xfrm>
            <a:off x="505116" y="1920456"/>
            <a:ext cx="4066884" cy="1012024"/>
          </a:xfrm>
          <a:prstGeom prst="rect">
            <a:avLst/>
          </a:prstGeom>
        </p:spPr>
      </p:pic>
      <p:sp>
        <p:nvSpPr>
          <p:cNvPr id="7" name="TextBox 6">
            <a:extLst>
              <a:ext uri="{FF2B5EF4-FFF2-40B4-BE49-F238E27FC236}">
                <a16:creationId xmlns:a16="http://schemas.microsoft.com/office/drawing/2014/main" id="{6F39CBE1-39FF-5CEE-67C1-C7A56DF8C942}"/>
              </a:ext>
            </a:extLst>
          </p:cNvPr>
          <p:cNvSpPr txBox="1"/>
          <p:nvPr/>
        </p:nvSpPr>
        <p:spPr>
          <a:xfrm>
            <a:off x="2553677" y="1517793"/>
            <a:ext cx="339365" cy="461665"/>
          </a:xfrm>
          <a:prstGeom prst="rect">
            <a:avLst/>
          </a:prstGeom>
          <a:noFill/>
        </p:spPr>
        <p:txBody>
          <a:bodyPr wrap="square" rtlCol="0">
            <a:spAutoFit/>
          </a:bodyPr>
          <a:lstStyle/>
          <a:p>
            <a:r>
              <a:rPr lang="nl-NL" sz="2400" dirty="0"/>
              <a:t>=</a:t>
            </a:r>
            <a:endParaRPr lang="nl-NL" dirty="0"/>
          </a:p>
        </p:txBody>
      </p:sp>
      <p:pic>
        <p:nvPicPr>
          <p:cNvPr id="14" name="Picture 13">
            <a:extLst>
              <a:ext uri="{FF2B5EF4-FFF2-40B4-BE49-F238E27FC236}">
                <a16:creationId xmlns:a16="http://schemas.microsoft.com/office/drawing/2014/main" id="{35EADE72-8668-BD89-61F1-CA35B39E19A8}"/>
              </a:ext>
            </a:extLst>
          </p:cNvPr>
          <p:cNvPicPr>
            <a:picLocks noChangeAspect="1"/>
          </p:cNvPicPr>
          <p:nvPr/>
        </p:nvPicPr>
        <p:blipFill>
          <a:blip r:embed="rId6"/>
          <a:srcRect l="1671" t="6344" r="-1" b="-2"/>
          <a:stretch>
            <a:fillRect/>
          </a:stretch>
        </p:blipFill>
        <p:spPr>
          <a:xfrm>
            <a:off x="689917" y="3672255"/>
            <a:ext cx="4066883" cy="15038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1569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7A0CA-5FFA-6752-D60E-C140E6B8AF7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9E79D63-8366-4C3D-994E-9290EE709C15}"/>
              </a:ext>
            </a:extLst>
          </p:cNvPr>
          <p:cNvSpPr txBox="1"/>
          <p:nvPr/>
        </p:nvSpPr>
        <p:spPr>
          <a:xfrm>
            <a:off x="628650" y="1423446"/>
            <a:ext cx="7770633" cy="1446550"/>
          </a:xfrm>
          <a:prstGeom prst="rect">
            <a:avLst/>
          </a:prstGeom>
          <a:noFill/>
        </p:spPr>
        <p:txBody>
          <a:bodyPr wrap="square" rtlCol="0">
            <a:spAutoFit/>
          </a:bodyPr>
          <a:lstStyle/>
          <a:p>
            <a:r>
              <a:rPr lang="en-US" sz="4400" noProof="0" dirty="0"/>
              <a:t>Hints require basic understanding of filter context</a:t>
            </a:r>
          </a:p>
        </p:txBody>
      </p:sp>
      <p:pic>
        <p:nvPicPr>
          <p:cNvPr id="8" name="Graphic 7" descr="Filter with solid fill">
            <a:extLst>
              <a:ext uri="{FF2B5EF4-FFF2-40B4-BE49-F238E27FC236}">
                <a16:creationId xmlns:a16="http://schemas.microsoft.com/office/drawing/2014/main" id="{198EEB7E-B3BE-4B2E-DF6C-D858B9C17AF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526508" y="4141190"/>
            <a:ext cx="1974916" cy="1974916"/>
          </a:xfrm>
          <a:prstGeom prst="rect">
            <a:avLst/>
          </a:prstGeom>
        </p:spPr>
      </p:pic>
    </p:spTree>
    <p:extLst>
      <p:ext uri="{BB962C8B-B14F-4D97-AF65-F5344CB8AC3E}">
        <p14:creationId xmlns:p14="http://schemas.microsoft.com/office/powerpoint/2010/main" val="1202643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E1F2E-F8B3-0D1F-0BB8-14295179D92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1EE59AE-3B4B-A8F5-DFAF-16743AFAE003}"/>
              </a:ext>
            </a:extLst>
          </p:cNvPr>
          <p:cNvSpPr>
            <a:spLocks noGrp="1"/>
          </p:cNvSpPr>
          <p:nvPr>
            <p:ph type="ctrTitle"/>
          </p:nvPr>
        </p:nvSpPr>
        <p:spPr>
          <a:xfrm>
            <a:off x="744718" y="1122363"/>
            <a:ext cx="7767686" cy="2387600"/>
          </a:xfrm>
        </p:spPr>
        <p:txBody>
          <a:bodyPr/>
          <a:lstStyle/>
          <a:p>
            <a:r>
              <a:rPr lang="nl-NL" dirty="0"/>
              <a:t>Filter Context </a:t>
            </a:r>
            <a:r>
              <a:rPr lang="nl-NL" dirty="0" err="1"/>
              <a:t>Recap</a:t>
            </a:r>
            <a:endParaRPr lang="nl-NL" dirty="0"/>
          </a:p>
        </p:txBody>
      </p:sp>
      <p:sp>
        <p:nvSpPr>
          <p:cNvPr id="8" name="Subtitle 7">
            <a:extLst>
              <a:ext uri="{FF2B5EF4-FFF2-40B4-BE49-F238E27FC236}">
                <a16:creationId xmlns:a16="http://schemas.microsoft.com/office/drawing/2014/main" id="{C45AC811-CF2D-11CF-06F0-8B77CFFEBE34}"/>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355639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6FDF68EF-3BAA-87CF-BE52-B8A7424374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C765B0-DAD5-D34A-6661-6252DBE41FAB}"/>
              </a:ext>
            </a:extLst>
          </p:cNvPr>
          <p:cNvSpPr>
            <a:spLocks noGrp="1"/>
          </p:cNvSpPr>
          <p:nvPr>
            <p:ph type="title"/>
          </p:nvPr>
        </p:nvSpPr>
        <p:spPr/>
        <p:txBody>
          <a:bodyPr/>
          <a:lstStyle/>
          <a:p>
            <a:r>
              <a:rPr lang="en-US" b="1" dirty="0">
                <a:solidFill>
                  <a:srgbClr val="60A6DA"/>
                </a:solidFill>
              </a:rPr>
              <a:t>Filter Context</a:t>
            </a:r>
          </a:p>
        </p:txBody>
      </p:sp>
      <p:pic>
        <p:nvPicPr>
          <p:cNvPr id="5" name="Graphic 4" descr="Filter with solid fill">
            <a:extLst>
              <a:ext uri="{FF2B5EF4-FFF2-40B4-BE49-F238E27FC236}">
                <a16:creationId xmlns:a16="http://schemas.microsoft.com/office/drawing/2014/main" id="{3B07B66B-DBAF-D6B1-5128-20CF77E8021C}"/>
              </a:ext>
            </a:extLst>
          </p:cNvPr>
          <p:cNvPicPr>
            <a:picLocks noChangeAspect="1"/>
          </p:cNvPicPr>
          <p:nvPr/>
        </p:nvPicPr>
        <p:blipFill>
          <a:blip>
            <a:extLst>
              <a:ext uri="{96DAC541-7B7A-43D3-8B79-37D633B846F1}">
                <asvg:svgBlip xmlns:asvg="http://schemas.microsoft.com/office/drawing/2016/SVG/main" r:embed="rId3"/>
              </a:ext>
            </a:extLst>
          </a:blip>
          <a:srcRect l="6605" t="11196" r="9988" b="8534"/>
          <a:stretch/>
        </p:blipFill>
        <p:spPr>
          <a:xfrm>
            <a:off x="3550444" y="3014660"/>
            <a:ext cx="1500188" cy="1443729"/>
          </a:xfrm>
          <a:prstGeom prst="rect">
            <a:avLst/>
          </a:prstGeom>
        </p:spPr>
      </p:pic>
      <p:sp>
        <p:nvSpPr>
          <p:cNvPr id="8" name="TextBox 7">
            <a:extLst>
              <a:ext uri="{FF2B5EF4-FFF2-40B4-BE49-F238E27FC236}">
                <a16:creationId xmlns:a16="http://schemas.microsoft.com/office/drawing/2014/main" id="{51C4D536-0A47-3C44-D8CA-A9F39CEC19AF}"/>
              </a:ext>
            </a:extLst>
          </p:cNvPr>
          <p:cNvSpPr txBox="1"/>
          <p:nvPr/>
        </p:nvSpPr>
        <p:spPr>
          <a:xfrm>
            <a:off x="3609537" y="2536029"/>
            <a:ext cx="1651292" cy="369332"/>
          </a:xfrm>
          <a:prstGeom prst="rect">
            <a:avLst/>
          </a:prstGeom>
          <a:noFill/>
        </p:spPr>
        <p:txBody>
          <a:bodyPr wrap="square" rtlCol="0">
            <a:spAutoFit/>
          </a:bodyPr>
          <a:lstStyle/>
          <a:p>
            <a:r>
              <a:rPr lang="en-US" b="1" dirty="0"/>
              <a:t>Filter Context</a:t>
            </a:r>
          </a:p>
        </p:txBody>
      </p:sp>
    </p:spTree>
    <p:extLst>
      <p:ext uri="{BB962C8B-B14F-4D97-AF65-F5344CB8AC3E}">
        <p14:creationId xmlns:p14="http://schemas.microsoft.com/office/powerpoint/2010/main" val="30104537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A28F5-F09E-2FD6-916B-00F9738D29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239D35-D686-56CF-AB8E-08EC14797094}"/>
              </a:ext>
            </a:extLst>
          </p:cNvPr>
          <p:cNvSpPr>
            <a:spLocks noGrp="1"/>
          </p:cNvSpPr>
          <p:nvPr>
            <p:ph type="title"/>
          </p:nvPr>
        </p:nvSpPr>
        <p:spPr/>
        <p:txBody>
          <a:bodyPr>
            <a:normAutofit/>
          </a:bodyPr>
          <a:lstStyle/>
          <a:p>
            <a:r>
              <a:rPr lang="en-US" b="1" dirty="0">
                <a:solidFill>
                  <a:srgbClr val="60A6DA"/>
                </a:solidFill>
              </a:rPr>
              <a:t>Filter Context</a:t>
            </a:r>
          </a:p>
        </p:txBody>
      </p:sp>
      <p:sp>
        <p:nvSpPr>
          <p:cNvPr id="3" name="TextBox 2">
            <a:extLst>
              <a:ext uri="{FF2B5EF4-FFF2-40B4-BE49-F238E27FC236}">
                <a16:creationId xmlns:a16="http://schemas.microsoft.com/office/drawing/2014/main" id="{E0B3DB97-6FF0-D35F-A5B6-144338E92EE7}"/>
              </a:ext>
            </a:extLst>
          </p:cNvPr>
          <p:cNvSpPr txBox="1"/>
          <p:nvPr/>
        </p:nvSpPr>
        <p:spPr>
          <a:xfrm>
            <a:off x="628650" y="2129869"/>
            <a:ext cx="6453438" cy="3000821"/>
          </a:xfrm>
          <a:prstGeom prst="rect">
            <a:avLst/>
          </a:prstGeom>
          <a:noFill/>
        </p:spPr>
        <p:txBody>
          <a:bodyPr wrap="square" rtlCol="0">
            <a:spAutoFit/>
          </a:bodyPr>
          <a:lstStyle/>
          <a:p>
            <a:r>
              <a:rPr lang="en-US" sz="2700" dirty="0"/>
              <a:t>Populate the Filter Context</a:t>
            </a:r>
          </a:p>
          <a:p>
            <a:endParaRPr lang="en-US" sz="2700" dirty="0"/>
          </a:p>
          <a:p>
            <a:r>
              <a:rPr lang="en-US" sz="2700" dirty="0"/>
              <a:t>Apply the Filter</a:t>
            </a:r>
          </a:p>
          <a:p>
            <a:endParaRPr lang="en-US" sz="2700" dirty="0"/>
          </a:p>
          <a:p>
            <a:r>
              <a:rPr lang="en-US" sz="2700" dirty="0"/>
              <a:t>Propagate the Filter</a:t>
            </a:r>
          </a:p>
          <a:p>
            <a:endParaRPr lang="en-US" sz="2700" dirty="0"/>
          </a:p>
          <a:p>
            <a:r>
              <a:rPr lang="en-US" sz="2700" dirty="0"/>
              <a:t>Do the Math</a:t>
            </a:r>
          </a:p>
        </p:txBody>
      </p:sp>
    </p:spTree>
    <p:extLst>
      <p:ext uri="{BB962C8B-B14F-4D97-AF65-F5344CB8AC3E}">
        <p14:creationId xmlns:p14="http://schemas.microsoft.com/office/powerpoint/2010/main" val="211233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C7D2B-8828-3E20-2425-30146E920652}"/>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CC952372-B560-2EF3-BA2E-814DF72CB04E}"/>
              </a:ext>
            </a:extLst>
          </p:cNvPr>
          <p:cNvPicPr>
            <a:picLocks noChangeAspect="1"/>
          </p:cNvPicPr>
          <p:nvPr/>
        </p:nvPicPr>
        <p:blipFill>
          <a:blip r:embed="rId2"/>
          <a:srcRect r="22646"/>
          <a:stretch/>
        </p:blipFill>
        <p:spPr>
          <a:xfrm>
            <a:off x="621579" y="2160401"/>
            <a:ext cx="2685977" cy="1850489"/>
          </a:xfrm>
          <a:prstGeom prst="rect">
            <a:avLst/>
          </a:prstGeom>
        </p:spPr>
      </p:pic>
      <p:sp>
        <p:nvSpPr>
          <p:cNvPr id="2" name="Title 1">
            <a:extLst>
              <a:ext uri="{FF2B5EF4-FFF2-40B4-BE49-F238E27FC236}">
                <a16:creationId xmlns:a16="http://schemas.microsoft.com/office/drawing/2014/main" id="{264FA511-17EF-9BB5-454E-3D0EC537C8C2}"/>
              </a:ext>
            </a:extLst>
          </p:cNvPr>
          <p:cNvSpPr>
            <a:spLocks noGrp="1"/>
          </p:cNvSpPr>
          <p:nvPr>
            <p:ph type="title"/>
          </p:nvPr>
        </p:nvSpPr>
        <p:spPr/>
        <p:txBody>
          <a:bodyPr>
            <a:normAutofit/>
          </a:bodyPr>
          <a:lstStyle/>
          <a:p>
            <a:r>
              <a:rPr lang="en-US" b="1" dirty="0">
                <a:solidFill>
                  <a:srgbClr val="60A6DA"/>
                </a:solidFill>
              </a:rPr>
              <a:t>Filter Context</a:t>
            </a:r>
          </a:p>
        </p:txBody>
      </p:sp>
      <p:sp>
        <p:nvSpPr>
          <p:cNvPr id="11" name="TextBox 10">
            <a:extLst>
              <a:ext uri="{FF2B5EF4-FFF2-40B4-BE49-F238E27FC236}">
                <a16:creationId xmlns:a16="http://schemas.microsoft.com/office/drawing/2014/main" id="{A5B6F61E-A1B0-E153-5A85-290618708E2E}"/>
              </a:ext>
            </a:extLst>
          </p:cNvPr>
          <p:cNvSpPr txBox="1"/>
          <p:nvPr/>
        </p:nvSpPr>
        <p:spPr>
          <a:xfrm>
            <a:off x="628650" y="1453013"/>
            <a:ext cx="2678906" cy="323165"/>
          </a:xfrm>
          <a:prstGeom prst="rect">
            <a:avLst/>
          </a:prstGeom>
          <a:noFill/>
        </p:spPr>
        <p:txBody>
          <a:bodyPr wrap="square" rtlCol="0">
            <a:spAutoFit/>
          </a:bodyPr>
          <a:lstStyle/>
          <a:p>
            <a:r>
              <a:rPr lang="nl-NL" sz="1500" i="1" dirty="0" err="1"/>
              <a:t>Populate</a:t>
            </a:r>
            <a:r>
              <a:rPr lang="nl-NL" sz="1500" i="1" dirty="0"/>
              <a:t> </a:t>
            </a:r>
            <a:r>
              <a:rPr lang="nl-NL" sz="1500" i="1" dirty="0" err="1"/>
              <a:t>the</a:t>
            </a:r>
            <a:r>
              <a:rPr lang="nl-NL" sz="1500" i="1" dirty="0"/>
              <a:t> Filter Context</a:t>
            </a:r>
          </a:p>
        </p:txBody>
      </p:sp>
      <p:pic>
        <p:nvPicPr>
          <p:cNvPr id="12" name="Picture 11">
            <a:extLst>
              <a:ext uri="{FF2B5EF4-FFF2-40B4-BE49-F238E27FC236}">
                <a16:creationId xmlns:a16="http://schemas.microsoft.com/office/drawing/2014/main" id="{4B9A1FFD-856D-6753-FA0F-647ECF29D44F}"/>
              </a:ext>
            </a:extLst>
          </p:cNvPr>
          <p:cNvPicPr>
            <a:picLocks noChangeAspect="1"/>
          </p:cNvPicPr>
          <p:nvPr/>
        </p:nvPicPr>
        <p:blipFill>
          <a:blip r:embed="rId3"/>
          <a:srcRect l="4978" t="24544" r="51499" b="65854"/>
          <a:stretch/>
        </p:blipFill>
        <p:spPr>
          <a:xfrm>
            <a:off x="720633" y="2576377"/>
            <a:ext cx="1057274" cy="207169"/>
          </a:xfrm>
          <a:prstGeom prst="rect">
            <a:avLst/>
          </a:prstGeom>
        </p:spPr>
      </p:pic>
      <p:sp>
        <p:nvSpPr>
          <p:cNvPr id="3" name="TextBox 2">
            <a:extLst>
              <a:ext uri="{FF2B5EF4-FFF2-40B4-BE49-F238E27FC236}">
                <a16:creationId xmlns:a16="http://schemas.microsoft.com/office/drawing/2014/main" id="{4138A9BC-A97F-A409-103D-237F042DFA6A}"/>
              </a:ext>
            </a:extLst>
          </p:cNvPr>
          <p:cNvSpPr txBox="1"/>
          <p:nvPr/>
        </p:nvSpPr>
        <p:spPr>
          <a:xfrm>
            <a:off x="621579" y="4325816"/>
            <a:ext cx="6981429" cy="369332"/>
          </a:xfrm>
          <a:prstGeom prst="rect">
            <a:avLst/>
          </a:prstGeom>
          <a:noFill/>
        </p:spPr>
        <p:txBody>
          <a:bodyPr wrap="square" rtlCol="0">
            <a:spAutoFit/>
          </a:bodyPr>
          <a:lstStyle/>
          <a:p>
            <a:r>
              <a:rPr lang="nl-NL" dirty="0"/>
              <a:t>Filter </a:t>
            </a:r>
            <a:r>
              <a:rPr lang="nl-NL" dirty="0" err="1"/>
              <a:t>provided</a:t>
            </a:r>
            <a:r>
              <a:rPr lang="nl-NL" dirty="0"/>
              <a:t> </a:t>
            </a:r>
            <a:r>
              <a:rPr lang="nl-NL" dirty="0" err="1"/>
              <a:t>by</a:t>
            </a:r>
            <a:r>
              <a:rPr lang="nl-NL" dirty="0"/>
              <a:t> SUMMARIZECOLUMNS</a:t>
            </a:r>
          </a:p>
        </p:txBody>
      </p:sp>
    </p:spTree>
    <p:extLst>
      <p:ext uri="{BB962C8B-B14F-4D97-AF65-F5344CB8AC3E}">
        <p14:creationId xmlns:p14="http://schemas.microsoft.com/office/powerpoint/2010/main" val="1842136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94444E-6 -7.40741E-7 L 0.14636 -0.00139 " pathEditMode="relative" rAng="0" ptsTypes="AA">
                                      <p:cBhvr>
                                        <p:cTn id="6" dur="2000" fill="hold"/>
                                        <p:tgtEl>
                                          <p:spTgt spid="12"/>
                                        </p:tgtEl>
                                        <p:attrNameLst>
                                          <p:attrName>ppt_x</p:attrName>
                                          <p:attrName>ppt_y</p:attrName>
                                        </p:attrNameLst>
                                      </p:cBhvr>
                                      <p:rCtr x="7309" y="-69"/>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8504B-9142-A1E5-9D3D-F404C3B0F8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23A969-3F8E-1511-5287-9A0E0EFBAB45}"/>
              </a:ext>
            </a:extLst>
          </p:cNvPr>
          <p:cNvSpPr>
            <a:spLocks noGrp="1"/>
          </p:cNvSpPr>
          <p:nvPr>
            <p:ph type="title"/>
          </p:nvPr>
        </p:nvSpPr>
        <p:spPr/>
        <p:txBody>
          <a:bodyPr>
            <a:normAutofit/>
          </a:bodyPr>
          <a:lstStyle/>
          <a:p>
            <a:r>
              <a:rPr lang="en-US" b="1" dirty="0">
                <a:solidFill>
                  <a:srgbClr val="60A6DA"/>
                </a:solidFill>
              </a:rPr>
              <a:t>Filter Context</a:t>
            </a:r>
          </a:p>
        </p:txBody>
      </p:sp>
      <p:sp>
        <p:nvSpPr>
          <p:cNvPr id="11" name="TextBox 10">
            <a:extLst>
              <a:ext uri="{FF2B5EF4-FFF2-40B4-BE49-F238E27FC236}">
                <a16:creationId xmlns:a16="http://schemas.microsoft.com/office/drawing/2014/main" id="{F5C1DD24-7AB8-59BB-8670-98CACE7529E1}"/>
              </a:ext>
            </a:extLst>
          </p:cNvPr>
          <p:cNvSpPr txBox="1"/>
          <p:nvPr/>
        </p:nvSpPr>
        <p:spPr>
          <a:xfrm>
            <a:off x="628651" y="2050890"/>
            <a:ext cx="2678906" cy="323165"/>
          </a:xfrm>
          <a:prstGeom prst="rect">
            <a:avLst/>
          </a:prstGeom>
          <a:noFill/>
        </p:spPr>
        <p:txBody>
          <a:bodyPr wrap="square" rtlCol="0">
            <a:spAutoFit/>
          </a:bodyPr>
          <a:lstStyle/>
          <a:p>
            <a:r>
              <a:rPr lang="nl-NL" sz="1500" i="1" dirty="0" err="1"/>
              <a:t>Apply</a:t>
            </a:r>
            <a:r>
              <a:rPr lang="nl-NL" sz="1500" i="1" dirty="0"/>
              <a:t> </a:t>
            </a:r>
            <a:r>
              <a:rPr lang="nl-NL" sz="1500" i="1" dirty="0" err="1"/>
              <a:t>the</a:t>
            </a:r>
            <a:r>
              <a:rPr lang="nl-NL" sz="1500" i="1" dirty="0"/>
              <a:t> Filter</a:t>
            </a:r>
          </a:p>
        </p:txBody>
      </p:sp>
      <p:pic>
        <p:nvPicPr>
          <p:cNvPr id="13" name="Picture 12">
            <a:extLst>
              <a:ext uri="{FF2B5EF4-FFF2-40B4-BE49-F238E27FC236}">
                <a16:creationId xmlns:a16="http://schemas.microsoft.com/office/drawing/2014/main" id="{5D841052-4A3E-A303-16BD-21185D6FDBAA}"/>
              </a:ext>
            </a:extLst>
          </p:cNvPr>
          <p:cNvPicPr>
            <a:picLocks noChangeAspect="1"/>
          </p:cNvPicPr>
          <p:nvPr/>
        </p:nvPicPr>
        <p:blipFill>
          <a:blip r:embed="rId2"/>
          <a:stretch>
            <a:fillRect/>
          </a:stretch>
        </p:blipFill>
        <p:spPr>
          <a:xfrm>
            <a:off x="2680850" y="2050890"/>
            <a:ext cx="5960248" cy="33866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Rectangle 15">
            <a:extLst>
              <a:ext uri="{FF2B5EF4-FFF2-40B4-BE49-F238E27FC236}">
                <a16:creationId xmlns:a16="http://schemas.microsoft.com/office/drawing/2014/main" id="{5D52177C-495C-F689-F4B2-4D1A947D78FD}"/>
              </a:ext>
            </a:extLst>
          </p:cNvPr>
          <p:cNvSpPr/>
          <p:nvPr/>
        </p:nvSpPr>
        <p:spPr>
          <a:xfrm>
            <a:off x="2666710" y="2093312"/>
            <a:ext cx="790571" cy="3112053"/>
          </a:xfrm>
          <a:prstGeom prst="rect">
            <a:avLst/>
          </a:prstGeom>
          <a:noFill/>
          <a:ln w="539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19" name="TextBox 18">
            <a:extLst>
              <a:ext uri="{FF2B5EF4-FFF2-40B4-BE49-F238E27FC236}">
                <a16:creationId xmlns:a16="http://schemas.microsoft.com/office/drawing/2014/main" id="{1F3227EF-DE32-D63D-F713-0929F9D9FC31}"/>
              </a:ext>
            </a:extLst>
          </p:cNvPr>
          <p:cNvSpPr txBox="1"/>
          <p:nvPr/>
        </p:nvSpPr>
        <p:spPr>
          <a:xfrm>
            <a:off x="5162641" y="1658475"/>
            <a:ext cx="1623371" cy="415498"/>
          </a:xfrm>
          <a:prstGeom prst="rect">
            <a:avLst/>
          </a:prstGeom>
          <a:noFill/>
        </p:spPr>
        <p:txBody>
          <a:bodyPr wrap="square" rtlCol="0">
            <a:spAutoFit/>
          </a:bodyPr>
          <a:lstStyle/>
          <a:p>
            <a:r>
              <a:rPr lang="nl-NL" sz="2100" dirty="0"/>
              <a:t>Dim Product</a:t>
            </a:r>
            <a:endParaRPr lang="nl-NL" sz="1350" dirty="0"/>
          </a:p>
        </p:txBody>
      </p:sp>
    </p:spTree>
    <p:extLst>
      <p:ext uri="{BB962C8B-B14F-4D97-AF65-F5344CB8AC3E}">
        <p14:creationId xmlns:p14="http://schemas.microsoft.com/office/powerpoint/2010/main" val="182283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5599B-B2FD-8F2C-B446-C42FB721397A}"/>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DC933FC8-EF77-6CDE-357A-39A70D934D0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83939" y="1782238"/>
            <a:ext cx="7307792" cy="3663260"/>
          </a:xfrm>
          <a:prstGeom prst="rect">
            <a:avLst/>
          </a:prstGeom>
        </p:spPr>
      </p:pic>
      <p:pic>
        <p:nvPicPr>
          <p:cNvPr id="5" name="Afbeelding 4">
            <a:extLst>
              <a:ext uri="{FF2B5EF4-FFF2-40B4-BE49-F238E27FC236}">
                <a16:creationId xmlns:a16="http://schemas.microsoft.com/office/drawing/2014/main" id="{98F42FF5-0709-F3ED-F49F-F6D1FA0101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58324" y="5343357"/>
            <a:ext cx="733408" cy="327592"/>
          </a:xfrm>
          <a:prstGeom prst="rect">
            <a:avLst/>
          </a:prstGeom>
        </p:spPr>
      </p:pic>
      <p:pic>
        <p:nvPicPr>
          <p:cNvPr id="12" name="Afbeelding 11">
            <a:extLst>
              <a:ext uri="{FF2B5EF4-FFF2-40B4-BE49-F238E27FC236}">
                <a16:creationId xmlns:a16="http://schemas.microsoft.com/office/drawing/2014/main" id="{13937435-A270-F870-9D19-2584F25768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4015" y="1213205"/>
            <a:ext cx="4986155" cy="423847"/>
          </a:xfrm>
          <a:prstGeom prst="rect">
            <a:avLst/>
          </a:prstGeom>
        </p:spPr>
      </p:pic>
    </p:spTree>
    <p:extLst>
      <p:ext uri="{BB962C8B-B14F-4D97-AF65-F5344CB8AC3E}">
        <p14:creationId xmlns:p14="http://schemas.microsoft.com/office/powerpoint/2010/main" val="2876067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5E348-0730-1273-90DB-84D050D12F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275EC-4C8E-6C12-E7E6-CE72F161076D}"/>
              </a:ext>
            </a:extLst>
          </p:cNvPr>
          <p:cNvSpPr>
            <a:spLocks noGrp="1"/>
          </p:cNvSpPr>
          <p:nvPr>
            <p:ph type="title"/>
          </p:nvPr>
        </p:nvSpPr>
        <p:spPr/>
        <p:txBody>
          <a:bodyPr>
            <a:normAutofit/>
          </a:bodyPr>
          <a:lstStyle/>
          <a:p>
            <a:r>
              <a:rPr lang="en-US" b="1" dirty="0">
                <a:solidFill>
                  <a:srgbClr val="60A6DA"/>
                </a:solidFill>
              </a:rPr>
              <a:t>Filter Context</a:t>
            </a:r>
          </a:p>
        </p:txBody>
      </p:sp>
      <p:sp>
        <p:nvSpPr>
          <p:cNvPr id="11" name="TextBox 10">
            <a:extLst>
              <a:ext uri="{FF2B5EF4-FFF2-40B4-BE49-F238E27FC236}">
                <a16:creationId xmlns:a16="http://schemas.microsoft.com/office/drawing/2014/main" id="{1E9C7B93-C4B1-5A8E-E425-D48AB51B41D8}"/>
              </a:ext>
            </a:extLst>
          </p:cNvPr>
          <p:cNvSpPr txBox="1"/>
          <p:nvPr/>
        </p:nvSpPr>
        <p:spPr>
          <a:xfrm>
            <a:off x="628651" y="2050890"/>
            <a:ext cx="2678906" cy="323165"/>
          </a:xfrm>
          <a:prstGeom prst="rect">
            <a:avLst/>
          </a:prstGeom>
          <a:noFill/>
        </p:spPr>
        <p:txBody>
          <a:bodyPr wrap="square" rtlCol="0">
            <a:spAutoFit/>
          </a:bodyPr>
          <a:lstStyle/>
          <a:p>
            <a:r>
              <a:rPr lang="nl-NL" sz="1500" i="1" dirty="0" err="1"/>
              <a:t>Propagate</a:t>
            </a:r>
            <a:r>
              <a:rPr lang="nl-NL" sz="1500" i="1" dirty="0"/>
              <a:t> </a:t>
            </a:r>
            <a:r>
              <a:rPr lang="nl-NL" sz="1500" i="1" dirty="0" err="1"/>
              <a:t>the</a:t>
            </a:r>
            <a:r>
              <a:rPr lang="nl-NL" sz="1500" i="1" dirty="0"/>
              <a:t> Filter</a:t>
            </a:r>
          </a:p>
        </p:txBody>
      </p:sp>
      <p:pic>
        <p:nvPicPr>
          <p:cNvPr id="13" name="Picture 12">
            <a:extLst>
              <a:ext uri="{FF2B5EF4-FFF2-40B4-BE49-F238E27FC236}">
                <a16:creationId xmlns:a16="http://schemas.microsoft.com/office/drawing/2014/main" id="{FA350A1E-8499-48C8-11DE-3C1BFCCC1505}"/>
              </a:ext>
            </a:extLst>
          </p:cNvPr>
          <p:cNvPicPr>
            <a:picLocks noChangeAspect="1"/>
          </p:cNvPicPr>
          <p:nvPr/>
        </p:nvPicPr>
        <p:blipFill>
          <a:blip r:embed="rId2"/>
          <a:srcRect t="515" r="84384" b="8736"/>
          <a:stretch/>
        </p:blipFill>
        <p:spPr>
          <a:xfrm>
            <a:off x="4240986" y="2624776"/>
            <a:ext cx="382862" cy="12642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Graphic 3" descr="Table with solid fill">
            <a:extLst>
              <a:ext uri="{FF2B5EF4-FFF2-40B4-BE49-F238E27FC236}">
                <a16:creationId xmlns:a16="http://schemas.microsoft.com/office/drawing/2014/main" id="{03613ED3-A3AF-918A-E207-CA6A9F73FC37}"/>
              </a:ext>
            </a:extLst>
          </p:cNvPr>
          <p:cNvPicPr>
            <a:picLocks noChangeAspect="1"/>
          </p:cNvPicPr>
          <p:nvPr/>
        </p:nvPicPr>
        <p:blipFill>
          <a:blip>
            <a:extLst>
              <a:ext uri="{96DAC541-7B7A-43D3-8B79-37D633B846F1}">
                <asvg:svgBlip xmlns:asvg="http://schemas.microsoft.com/office/drawing/2016/SVG/main" r:embed="rId3"/>
              </a:ext>
            </a:extLst>
          </a:blip>
          <a:srcRect l="5829" t="19232" r="7431" b="17222"/>
          <a:stretch/>
        </p:blipFill>
        <p:spPr>
          <a:xfrm>
            <a:off x="6666030" y="4518356"/>
            <a:ext cx="1555423" cy="1139495"/>
          </a:xfrm>
          <a:prstGeom prst="rect">
            <a:avLst/>
          </a:prstGeom>
        </p:spPr>
      </p:pic>
      <p:sp>
        <p:nvSpPr>
          <p:cNvPr id="5" name="TextBox 4">
            <a:extLst>
              <a:ext uri="{FF2B5EF4-FFF2-40B4-BE49-F238E27FC236}">
                <a16:creationId xmlns:a16="http://schemas.microsoft.com/office/drawing/2014/main" id="{D0723307-DCCE-D3A9-4B09-03B425FFC900}"/>
              </a:ext>
            </a:extLst>
          </p:cNvPr>
          <p:cNvSpPr txBox="1"/>
          <p:nvPr/>
        </p:nvSpPr>
        <p:spPr>
          <a:xfrm>
            <a:off x="6914022" y="4257970"/>
            <a:ext cx="1208988" cy="300082"/>
          </a:xfrm>
          <a:prstGeom prst="rect">
            <a:avLst/>
          </a:prstGeom>
          <a:noFill/>
        </p:spPr>
        <p:txBody>
          <a:bodyPr wrap="square" rtlCol="0">
            <a:spAutoFit/>
          </a:bodyPr>
          <a:lstStyle/>
          <a:p>
            <a:r>
              <a:rPr lang="nl-NL" sz="1350" dirty="0" err="1"/>
              <a:t>Fact</a:t>
            </a:r>
            <a:r>
              <a:rPr lang="nl-NL" sz="1350" dirty="0"/>
              <a:t> Sales</a:t>
            </a:r>
          </a:p>
        </p:txBody>
      </p:sp>
      <p:pic>
        <p:nvPicPr>
          <p:cNvPr id="7" name="Picture 6">
            <a:extLst>
              <a:ext uri="{FF2B5EF4-FFF2-40B4-BE49-F238E27FC236}">
                <a16:creationId xmlns:a16="http://schemas.microsoft.com/office/drawing/2014/main" id="{D1B0FC1F-66F6-14FD-B185-195BD63C3A93}"/>
              </a:ext>
            </a:extLst>
          </p:cNvPr>
          <p:cNvPicPr>
            <a:picLocks noChangeAspect="1"/>
          </p:cNvPicPr>
          <p:nvPr/>
        </p:nvPicPr>
        <p:blipFill>
          <a:blip r:embed="rId4"/>
          <a:stretch>
            <a:fillRect/>
          </a:stretch>
        </p:blipFill>
        <p:spPr>
          <a:xfrm>
            <a:off x="2500200" y="2355574"/>
            <a:ext cx="1614713" cy="1343213"/>
          </a:xfrm>
          <a:prstGeom prst="rect">
            <a:avLst/>
          </a:prstGeom>
        </p:spPr>
      </p:pic>
    </p:spTree>
    <p:extLst>
      <p:ext uri="{BB962C8B-B14F-4D97-AF65-F5344CB8AC3E}">
        <p14:creationId xmlns:p14="http://schemas.microsoft.com/office/powerpoint/2010/main" val="5276741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0" presetClass="path" presetSubtype="0" accel="50000" decel="50000" fill="hold" nodeType="clickEffect">
                                  <p:stCondLst>
                                    <p:cond delay="0"/>
                                  </p:stCondLst>
                                  <p:childTnLst>
                                    <p:animMotion origin="layout" path="M -2.22222E-6 1.48148E-6 L 0.10695 1.48148E-6 C 0.15486 1.48148E-6 0.21389 0.07245 0.21389 0.13148 L 0.21389 0.26342 " pathEditMode="relative" rAng="0" ptsTypes="AAAA">
                                      <p:cBhvr>
                                        <p:cTn id="19" dur="2000" fill="hold"/>
                                        <p:tgtEl>
                                          <p:spTgt spid="13"/>
                                        </p:tgtEl>
                                        <p:attrNameLst>
                                          <p:attrName>ppt_x</p:attrName>
                                          <p:attrName>ppt_y</p:attrName>
                                        </p:attrNameLst>
                                      </p:cBhvr>
                                      <p:rCtr x="10694" y="1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FFF59-68C8-AC0B-9F5D-3D491FC524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DAA4F4-DF3B-E31D-07A4-03E10BC09F0C}"/>
              </a:ext>
            </a:extLst>
          </p:cNvPr>
          <p:cNvSpPr>
            <a:spLocks noGrp="1"/>
          </p:cNvSpPr>
          <p:nvPr>
            <p:ph type="title"/>
          </p:nvPr>
        </p:nvSpPr>
        <p:spPr/>
        <p:txBody>
          <a:bodyPr>
            <a:normAutofit/>
          </a:bodyPr>
          <a:lstStyle/>
          <a:p>
            <a:r>
              <a:rPr lang="en-US" b="1" dirty="0">
                <a:solidFill>
                  <a:srgbClr val="60A6DA"/>
                </a:solidFill>
              </a:rPr>
              <a:t>Filter Context</a:t>
            </a:r>
          </a:p>
        </p:txBody>
      </p:sp>
      <p:sp>
        <p:nvSpPr>
          <p:cNvPr id="11" name="TextBox 10">
            <a:extLst>
              <a:ext uri="{FF2B5EF4-FFF2-40B4-BE49-F238E27FC236}">
                <a16:creationId xmlns:a16="http://schemas.microsoft.com/office/drawing/2014/main" id="{56C2DA51-5CD3-3060-6769-ECAD0F19642D}"/>
              </a:ext>
            </a:extLst>
          </p:cNvPr>
          <p:cNvSpPr txBox="1"/>
          <p:nvPr/>
        </p:nvSpPr>
        <p:spPr>
          <a:xfrm>
            <a:off x="628651" y="2050890"/>
            <a:ext cx="2678906" cy="323165"/>
          </a:xfrm>
          <a:prstGeom prst="rect">
            <a:avLst/>
          </a:prstGeom>
          <a:noFill/>
        </p:spPr>
        <p:txBody>
          <a:bodyPr wrap="square" rtlCol="0">
            <a:spAutoFit/>
          </a:bodyPr>
          <a:lstStyle/>
          <a:p>
            <a:r>
              <a:rPr lang="nl-NL" sz="1500" i="1" dirty="0" err="1"/>
              <a:t>Propagate</a:t>
            </a:r>
            <a:r>
              <a:rPr lang="nl-NL" sz="1500" i="1" dirty="0"/>
              <a:t> </a:t>
            </a:r>
            <a:r>
              <a:rPr lang="nl-NL" sz="1500" i="1" dirty="0" err="1"/>
              <a:t>the</a:t>
            </a:r>
            <a:r>
              <a:rPr lang="nl-NL" sz="1500" i="1" dirty="0"/>
              <a:t> Filter</a:t>
            </a:r>
          </a:p>
        </p:txBody>
      </p:sp>
      <p:sp>
        <p:nvSpPr>
          <p:cNvPr id="8" name="TextBox 7">
            <a:extLst>
              <a:ext uri="{FF2B5EF4-FFF2-40B4-BE49-F238E27FC236}">
                <a16:creationId xmlns:a16="http://schemas.microsoft.com/office/drawing/2014/main" id="{FA94B847-464A-E372-CE72-D889C42FF54C}"/>
              </a:ext>
            </a:extLst>
          </p:cNvPr>
          <p:cNvSpPr txBox="1"/>
          <p:nvPr/>
        </p:nvSpPr>
        <p:spPr>
          <a:xfrm>
            <a:off x="5046993" y="1341527"/>
            <a:ext cx="1623371" cy="415498"/>
          </a:xfrm>
          <a:prstGeom prst="rect">
            <a:avLst/>
          </a:prstGeom>
          <a:noFill/>
        </p:spPr>
        <p:txBody>
          <a:bodyPr wrap="square" rtlCol="0">
            <a:spAutoFit/>
          </a:bodyPr>
          <a:lstStyle/>
          <a:p>
            <a:r>
              <a:rPr lang="nl-NL" sz="2100" dirty="0" err="1"/>
              <a:t>Fact</a:t>
            </a:r>
            <a:r>
              <a:rPr lang="nl-NL" sz="2100" dirty="0"/>
              <a:t> Sales</a:t>
            </a:r>
            <a:endParaRPr lang="nl-NL" sz="1350" dirty="0"/>
          </a:p>
        </p:txBody>
      </p:sp>
      <p:pic>
        <p:nvPicPr>
          <p:cNvPr id="10" name="Picture 9">
            <a:extLst>
              <a:ext uri="{FF2B5EF4-FFF2-40B4-BE49-F238E27FC236}">
                <a16:creationId xmlns:a16="http://schemas.microsoft.com/office/drawing/2014/main" id="{A28BC86A-B473-31C7-4BB1-FCD35326EEF4}"/>
              </a:ext>
            </a:extLst>
          </p:cNvPr>
          <p:cNvPicPr>
            <a:picLocks noChangeAspect="1"/>
          </p:cNvPicPr>
          <p:nvPr/>
        </p:nvPicPr>
        <p:blipFill>
          <a:blip r:embed="rId2"/>
          <a:stretch>
            <a:fillRect/>
          </a:stretch>
        </p:blipFill>
        <p:spPr>
          <a:xfrm>
            <a:off x="3707261" y="1733943"/>
            <a:ext cx="4055713" cy="37355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11554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F520D-215B-4D0C-980E-139EBC4CD4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EBFBBE-49DE-150C-BD4C-48E69C7C97F7}"/>
              </a:ext>
            </a:extLst>
          </p:cNvPr>
          <p:cNvSpPr>
            <a:spLocks noGrp="1"/>
          </p:cNvSpPr>
          <p:nvPr>
            <p:ph type="title"/>
          </p:nvPr>
        </p:nvSpPr>
        <p:spPr/>
        <p:txBody>
          <a:bodyPr>
            <a:normAutofit/>
          </a:bodyPr>
          <a:lstStyle/>
          <a:p>
            <a:r>
              <a:rPr lang="en-US" b="1" dirty="0">
                <a:solidFill>
                  <a:srgbClr val="60A6DA"/>
                </a:solidFill>
              </a:rPr>
              <a:t>Filter Context</a:t>
            </a:r>
          </a:p>
        </p:txBody>
      </p:sp>
      <p:pic>
        <p:nvPicPr>
          <p:cNvPr id="4" name="Graphic 3" descr="Calculator with solid fill">
            <a:extLst>
              <a:ext uri="{FF2B5EF4-FFF2-40B4-BE49-F238E27FC236}">
                <a16:creationId xmlns:a16="http://schemas.microsoft.com/office/drawing/2014/main" id="{4416512A-C0F9-7A1E-F46E-76CAE754FB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62773" y="2718455"/>
            <a:ext cx="1935441" cy="1935441"/>
          </a:xfrm>
          <a:prstGeom prst="rect">
            <a:avLst/>
          </a:prstGeom>
        </p:spPr>
      </p:pic>
      <p:sp>
        <p:nvSpPr>
          <p:cNvPr id="5" name="TextBox 4">
            <a:extLst>
              <a:ext uri="{FF2B5EF4-FFF2-40B4-BE49-F238E27FC236}">
                <a16:creationId xmlns:a16="http://schemas.microsoft.com/office/drawing/2014/main" id="{69A23FF7-1937-A326-A69B-B445B2977144}"/>
              </a:ext>
            </a:extLst>
          </p:cNvPr>
          <p:cNvSpPr txBox="1"/>
          <p:nvPr/>
        </p:nvSpPr>
        <p:spPr>
          <a:xfrm>
            <a:off x="628651" y="2050890"/>
            <a:ext cx="2678906" cy="323165"/>
          </a:xfrm>
          <a:prstGeom prst="rect">
            <a:avLst/>
          </a:prstGeom>
          <a:noFill/>
        </p:spPr>
        <p:txBody>
          <a:bodyPr wrap="square" rtlCol="0">
            <a:spAutoFit/>
          </a:bodyPr>
          <a:lstStyle/>
          <a:p>
            <a:r>
              <a:rPr lang="nl-NL" sz="1500" i="1" dirty="0"/>
              <a:t>Do </a:t>
            </a:r>
            <a:r>
              <a:rPr lang="nl-NL" sz="1500" i="1" dirty="0" err="1"/>
              <a:t>the</a:t>
            </a:r>
            <a:r>
              <a:rPr lang="nl-NL" sz="1500" i="1" dirty="0"/>
              <a:t> Math</a:t>
            </a:r>
          </a:p>
        </p:txBody>
      </p:sp>
      <p:pic>
        <p:nvPicPr>
          <p:cNvPr id="12" name="Picture 11">
            <a:extLst>
              <a:ext uri="{FF2B5EF4-FFF2-40B4-BE49-F238E27FC236}">
                <a16:creationId xmlns:a16="http://schemas.microsoft.com/office/drawing/2014/main" id="{F1BAC4DD-9945-CC47-C4E9-5ADFF97D360F}"/>
              </a:ext>
            </a:extLst>
          </p:cNvPr>
          <p:cNvPicPr>
            <a:picLocks noChangeAspect="1"/>
          </p:cNvPicPr>
          <p:nvPr/>
        </p:nvPicPr>
        <p:blipFill>
          <a:blip r:embed="rId3"/>
          <a:srcRect l="1145" t="8712" b="12987"/>
          <a:stretch/>
        </p:blipFill>
        <p:spPr>
          <a:xfrm>
            <a:off x="2651288" y="2909930"/>
            <a:ext cx="4859271" cy="7216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83671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AB24D-AA0E-27CC-2365-5C1BE96783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3240EB-6A86-262F-B182-6898E685B459}"/>
              </a:ext>
            </a:extLst>
          </p:cNvPr>
          <p:cNvSpPr>
            <a:spLocks noGrp="1"/>
          </p:cNvSpPr>
          <p:nvPr>
            <p:ph type="title"/>
          </p:nvPr>
        </p:nvSpPr>
        <p:spPr/>
        <p:txBody>
          <a:bodyPr>
            <a:normAutofit/>
          </a:bodyPr>
          <a:lstStyle/>
          <a:p>
            <a:r>
              <a:rPr lang="en-US" b="1" dirty="0">
                <a:solidFill>
                  <a:srgbClr val="60A6DA"/>
                </a:solidFill>
              </a:rPr>
              <a:t>CALCULATE</a:t>
            </a:r>
          </a:p>
        </p:txBody>
      </p:sp>
      <p:sp>
        <p:nvSpPr>
          <p:cNvPr id="3" name="TextBox 2">
            <a:extLst>
              <a:ext uri="{FF2B5EF4-FFF2-40B4-BE49-F238E27FC236}">
                <a16:creationId xmlns:a16="http://schemas.microsoft.com/office/drawing/2014/main" id="{491991EA-7DFE-2B52-2372-1548D1D927A3}"/>
              </a:ext>
            </a:extLst>
          </p:cNvPr>
          <p:cNvSpPr txBox="1"/>
          <p:nvPr/>
        </p:nvSpPr>
        <p:spPr>
          <a:xfrm>
            <a:off x="628650" y="1855290"/>
            <a:ext cx="6453438" cy="3000821"/>
          </a:xfrm>
          <a:prstGeom prst="rect">
            <a:avLst/>
          </a:prstGeom>
          <a:noFill/>
        </p:spPr>
        <p:txBody>
          <a:bodyPr wrap="square" rtlCol="0">
            <a:spAutoFit/>
          </a:bodyPr>
          <a:lstStyle/>
          <a:p>
            <a:endParaRPr lang="en-US" sz="2700" dirty="0"/>
          </a:p>
          <a:p>
            <a:endParaRPr lang="en-US" sz="2700" dirty="0"/>
          </a:p>
          <a:p>
            <a:r>
              <a:rPr lang="en-US" sz="2700" dirty="0"/>
              <a:t>Apply the Filter</a:t>
            </a:r>
          </a:p>
          <a:p>
            <a:endParaRPr lang="en-US" sz="2700" dirty="0"/>
          </a:p>
          <a:p>
            <a:r>
              <a:rPr lang="en-US" sz="2700" dirty="0"/>
              <a:t>Propagate the Filter</a:t>
            </a:r>
          </a:p>
          <a:p>
            <a:endParaRPr lang="en-US" sz="2700" dirty="0"/>
          </a:p>
          <a:p>
            <a:r>
              <a:rPr lang="en-US" sz="2700" dirty="0"/>
              <a:t>Do the Math</a:t>
            </a:r>
          </a:p>
        </p:txBody>
      </p:sp>
      <p:pic>
        <p:nvPicPr>
          <p:cNvPr id="7" name="Picture 6">
            <a:extLst>
              <a:ext uri="{FF2B5EF4-FFF2-40B4-BE49-F238E27FC236}">
                <a16:creationId xmlns:a16="http://schemas.microsoft.com/office/drawing/2014/main" id="{3410E4B2-F06B-EDAA-91EC-BAC2F3E5D0D5}"/>
              </a:ext>
            </a:extLst>
          </p:cNvPr>
          <p:cNvPicPr>
            <a:picLocks noChangeAspect="1"/>
          </p:cNvPicPr>
          <p:nvPr/>
        </p:nvPicPr>
        <p:blipFill>
          <a:blip r:embed="rId2"/>
          <a:stretch>
            <a:fillRect/>
          </a:stretch>
        </p:blipFill>
        <p:spPr>
          <a:xfrm>
            <a:off x="628650" y="1883571"/>
            <a:ext cx="1943372" cy="442974"/>
          </a:xfrm>
          <a:prstGeom prst="rect">
            <a:avLst/>
          </a:prstGeom>
        </p:spPr>
      </p:pic>
      <p:pic>
        <p:nvPicPr>
          <p:cNvPr id="9" name="Picture 8">
            <a:extLst>
              <a:ext uri="{FF2B5EF4-FFF2-40B4-BE49-F238E27FC236}">
                <a16:creationId xmlns:a16="http://schemas.microsoft.com/office/drawing/2014/main" id="{F816DA92-3F63-CA58-EBA9-F7A857D2036E}"/>
              </a:ext>
            </a:extLst>
          </p:cNvPr>
          <p:cNvPicPr>
            <a:picLocks noChangeAspect="1"/>
          </p:cNvPicPr>
          <p:nvPr/>
        </p:nvPicPr>
        <p:blipFill>
          <a:blip r:embed="rId3"/>
          <a:stretch>
            <a:fillRect/>
          </a:stretch>
        </p:blipFill>
        <p:spPr>
          <a:xfrm>
            <a:off x="2630815" y="1912150"/>
            <a:ext cx="2114846" cy="385817"/>
          </a:xfrm>
          <a:prstGeom prst="rect">
            <a:avLst/>
          </a:prstGeom>
        </p:spPr>
      </p:pic>
    </p:spTree>
    <p:extLst>
      <p:ext uri="{BB962C8B-B14F-4D97-AF65-F5344CB8AC3E}">
        <p14:creationId xmlns:p14="http://schemas.microsoft.com/office/powerpoint/2010/main" val="1779274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40142-4D70-2BEA-4267-44512D79DB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F0E2F-0703-DA66-6F8B-0556378B807E}"/>
              </a:ext>
            </a:extLst>
          </p:cNvPr>
          <p:cNvSpPr>
            <a:spLocks noGrp="1"/>
          </p:cNvSpPr>
          <p:nvPr>
            <p:ph type="title"/>
          </p:nvPr>
        </p:nvSpPr>
        <p:spPr/>
        <p:txBody>
          <a:bodyPr>
            <a:normAutofit/>
          </a:bodyPr>
          <a:lstStyle/>
          <a:p>
            <a:r>
              <a:rPr lang="en-US" b="1" dirty="0">
                <a:solidFill>
                  <a:srgbClr val="60A6DA"/>
                </a:solidFill>
              </a:rPr>
              <a:t>CALCULATE</a:t>
            </a:r>
          </a:p>
        </p:txBody>
      </p:sp>
      <p:sp>
        <p:nvSpPr>
          <p:cNvPr id="3" name="TextBox 2">
            <a:extLst>
              <a:ext uri="{FF2B5EF4-FFF2-40B4-BE49-F238E27FC236}">
                <a16:creationId xmlns:a16="http://schemas.microsoft.com/office/drawing/2014/main" id="{C0F714E5-EFDF-3E87-77C0-A2D850492475}"/>
              </a:ext>
            </a:extLst>
          </p:cNvPr>
          <p:cNvSpPr txBox="1"/>
          <p:nvPr/>
        </p:nvSpPr>
        <p:spPr>
          <a:xfrm>
            <a:off x="590942" y="2665990"/>
            <a:ext cx="6453438" cy="2169825"/>
          </a:xfrm>
          <a:prstGeom prst="rect">
            <a:avLst/>
          </a:prstGeom>
          <a:noFill/>
        </p:spPr>
        <p:txBody>
          <a:bodyPr wrap="square" rtlCol="0">
            <a:spAutoFit/>
          </a:bodyPr>
          <a:lstStyle/>
          <a:p>
            <a:r>
              <a:rPr lang="en-US" sz="2700" dirty="0"/>
              <a:t>Apply the Filter</a:t>
            </a:r>
          </a:p>
          <a:p>
            <a:endParaRPr lang="en-US" sz="2700" dirty="0"/>
          </a:p>
          <a:p>
            <a:r>
              <a:rPr lang="en-US" sz="2700" dirty="0"/>
              <a:t>Propagate the Filter</a:t>
            </a:r>
          </a:p>
          <a:p>
            <a:endParaRPr lang="en-US" sz="2700" dirty="0"/>
          </a:p>
          <a:p>
            <a:r>
              <a:rPr lang="en-US" sz="2700" dirty="0"/>
              <a:t>Do the Math</a:t>
            </a:r>
          </a:p>
        </p:txBody>
      </p:sp>
      <p:pic>
        <p:nvPicPr>
          <p:cNvPr id="7" name="Picture 6">
            <a:extLst>
              <a:ext uri="{FF2B5EF4-FFF2-40B4-BE49-F238E27FC236}">
                <a16:creationId xmlns:a16="http://schemas.microsoft.com/office/drawing/2014/main" id="{B90E2A36-7800-8111-3BDD-3FD820DB7506}"/>
              </a:ext>
            </a:extLst>
          </p:cNvPr>
          <p:cNvPicPr>
            <a:picLocks noChangeAspect="1"/>
          </p:cNvPicPr>
          <p:nvPr/>
        </p:nvPicPr>
        <p:blipFill>
          <a:blip r:embed="rId2"/>
          <a:stretch>
            <a:fillRect/>
          </a:stretch>
        </p:blipFill>
        <p:spPr>
          <a:xfrm>
            <a:off x="628650" y="1883571"/>
            <a:ext cx="1943372" cy="442974"/>
          </a:xfrm>
          <a:prstGeom prst="rect">
            <a:avLst/>
          </a:prstGeom>
        </p:spPr>
      </p:pic>
      <p:pic>
        <p:nvPicPr>
          <p:cNvPr id="9" name="Picture 8">
            <a:extLst>
              <a:ext uri="{FF2B5EF4-FFF2-40B4-BE49-F238E27FC236}">
                <a16:creationId xmlns:a16="http://schemas.microsoft.com/office/drawing/2014/main" id="{936C58EE-E771-F636-EF94-AEDFFBD182DB}"/>
              </a:ext>
            </a:extLst>
          </p:cNvPr>
          <p:cNvPicPr>
            <a:picLocks noChangeAspect="1"/>
          </p:cNvPicPr>
          <p:nvPr/>
        </p:nvPicPr>
        <p:blipFill>
          <a:blip r:embed="rId3"/>
          <a:stretch>
            <a:fillRect/>
          </a:stretch>
        </p:blipFill>
        <p:spPr>
          <a:xfrm>
            <a:off x="3528716" y="1913420"/>
            <a:ext cx="2114846" cy="385817"/>
          </a:xfrm>
          <a:prstGeom prst="rect">
            <a:avLst/>
          </a:prstGeom>
        </p:spPr>
      </p:pic>
      <p:sp>
        <p:nvSpPr>
          <p:cNvPr id="6" name="TextBox 5">
            <a:extLst>
              <a:ext uri="{FF2B5EF4-FFF2-40B4-BE49-F238E27FC236}">
                <a16:creationId xmlns:a16="http://schemas.microsoft.com/office/drawing/2014/main" id="{24482F7F-7D97-EBFF-6FFD-5604FDB00058}"/>
              </a:ext>
            </a:extLst>
          </p:cNvPr>
          <p:cNvSpPr txBox="1"/>
          <p:nvPr/>
        </p:nvSpPr>
        <p:spPr>
          <a:xfrm>
            <a:off x="2562920" y="1843702"/>
            <a:ext cx="1080345" cy="507831"/>
          </a:xfrm>
          <a:prstGeom prst="rect">
            <a:avLst/>
          </a:prstGeom>
          <a:noFill/>
        </p:spPr>
        <p:txBody>
          <a:bodyPr wrap="square">
            <a:spAutoFit/>
          </a:bodyPr>
          <a:lstStyle/>
          <a:p>
            <a:r>
              <a:rPr lang="en-US" sz="2700" dirty="0"/>
              <a:t>Initial</a:t>
            </a:r>
          </a:p>
        </p:txBody>
      </p:sp>
    </p:spTree>
    <p:extLst>
      <p:ext uri="{BB962C8B-B14F-4D97-AF65-F5344CB8AC3E}">
        <p14:creationId xmlns:p14="http://schemas.microsoft.com/office/powerpoint/2010/main" val="24562087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02B6E-3BCF-9A11-45A4-7A46FFDBD5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5D2679-1B52-B33E-DE64-D8AB264D91DF}"/>
              </a:ext>
            </a:extLst>
          </p:cNvPr>
          <p:cNvSpPr>
            <a:spLocks noGrp="1"/>
          </p:cNvSpPr>
          <p:nvPr>
            <p:ph type="title"/>
          </p:nvPr>
        </p:nvSpPr>
        <p:spPr/>
        <p:txBody>
          <a:bodyPr>
            <a:normAutofit/>
          </a:bodyPr>
          <a:lstStyle/>
          <a:p>
            <a:r>
              <a:rPr lang="en-US" b="1" dirty="0">
                <a:solidFill>
                  <a:srgbClr val="60A6DA"/>
                </a:solidFill>
              </a:rPr>
              <a:t>CALCULATE</a:t>
            </a:r>
          </a:p>
        </p:txBody>
      </p:sp>
      <p:sp>
        <p:nvSpPr>
          <p:cNvPr id="3" name="TextBox 2">
            <a:extLst>
              <a:ext uri="{FF2B5EF4-FFF2-40B4-BE49-F238E27FC236}">
                <a16:creationId xmlns:a16="http://schemas.microsoft.com/office/drawing/2014/main" id="{861B435B-98B1-0248-4C70-1516EA917274}"/>
              </a:ext>
            </a:extLst>
          </p:cNvPr>
          <p:cNvSpPr txBox="1"/>
          <p:nvPr/>
        </p:nvSpPr>
        <p:spPr>
          <a:xfrm>
            <a:off x="628650" y="3245739"/>
            <a:ext cx="6453438" cy="2169825"/>
          </a:xfrm>
          <a:prstGeom prst="rect">
            <a:avLst/>
          </a:prstGeom>
          <a:noFill/>
        </p:spPr>
        <p:txBody>
          <a:bodyPr wrap="square" rtlCol="0">
            <a:spAutoFit/>
          </a:bodyPr>
          <a:lstStyle/>
          <a:p>
            <a:r>
              <a:rPr lang="en-US" sz="2700" dirty="0"/>
              <a:t>Apply the Filter</a:t>
            </a:r>
          </a:p>
          <a:p>
            <a:endParaRPr lang="en-US" sz="2700" dirty="0"/>
          </a:p>
          <a:p>
            <a:r>
              <a:rPr lang="en-US" sz="2700" dirty="0"/>
              <a:t>Propagate the Filter</a:t>
            </a:r>
          </a:p>
          <a:p>
            <a:endParaRPr lang="en-US" sz="2700" dirty="0"/>
          </a:p>
          <a:p>
            <a:r>
              <a:rPr lang="en-US" sz="2700" dirty="0"/>
              <a:t>Do the Math</a:t>
            </a:r>
          </a:p>
        </p:txBody>
      </p:sp>
      <p:pic>
        <p:nvPicPr>
          <p:cNvPr id="7" name="Picture 6">
            <a:extLst>
              <a:ext uri="{FF2B5EF4-FFF2-40B4-BE49-F238E27FC236}">
                <a16:creationId xmlns:a16="http://schemas.microsoft.com/office/drawing/2014/main" id="{553F5691-8725-8DE4-26D8-A64427A2D037}"/>
              </a:ext>
            </a:extLst>
          </p:cNvPr>
          <p:cNvPicPr>
            <a:picLocks noChangeAspect="1"/>
          </p:cNvPicPr>
          <p:nvPr/>
        </p:nvPicPr>
        <p:blipFill>
          <a:blip r:embed="rId2"/>
          <a:stretch>
            <a:fillRect/>
          </a:stretch>
        </p:blipFill>
        <p:spPr>
          <a:xfrm>
            <a:off x="628650" y="1883571"/>
            <a:ext cx="1943372" cy="442974"/>
          </a:xfrm>
          <a:prstGeom prst="rect">
            <a:avLst/>
          </a:prstGeom>
        </p:spPr>
      </p:pic>
      <p:pic>
        <p:nvPicPr>
          <p:cNvPr id="9" name="Picture 8">
            <a:extLst>
              <a:ext uri="{FF2B5EF4-FFF2-40B4-BE49-F238E27FC236}">
                <a16:creationId xmlns:a16="http://schemas.microsoft.com/office/drawing/2014/main" id="{1D0A3C1C-6E4D-C150-377C-8BCDE7703400}"/>
              </a:ext>
            </a:extLst>
          </p:cNvPr>
          <p:cNvPicPr>
            <a:picLocks noChangeAspect="1"/>
          </p:cNvPicPr>
          <p:nvPr/>
        </p:nvPicPr>
        <p:blipFill>
          <a:blip r:embed="rId3"/>
          <a:stretch>
            <a:fillRect/>
          </a:stretch>
        </p:blipFill>
        <p:spPr>
          <a:xfrm>
            <a:off x="3528716" y="1931004"/>
            <a:ext cx="2114846" cy="385817"/>
          </a:xfrm>
          <a:prstGeom prst="rect">
            <a:avLst/>
          </a:prstGeom>
        </p:spPr>
      </p:pic>
      <p:sp>
        <p:nvSpPr>
          <p:cNvPr id="6" name="TextBox 5">
            <a:extLst>
              <a:ext uri="{FF2B5EF4-FFF2-40B4-BE49-F238E27FC236}">
                <a16:creationId xmlns:a16="http://schemas.microsoft.com/office/drawing/2014/main" id="{5C72E6AD-400F-C0B9-5124-AC8EDA7B6C98}"/>
              </a:ext>
            </a:extLst>
          </p:cNvPr>
          <p:cNvSpPr txBox="1"/>
          <p:nvPr/>
        </p:nvSpPr>
        <p:spPr>
          <a:xfrm>
            <a:off x="2562920" y="1851224"/>
            <a:ext cx="1080345" cy="507831"/>
          </a:xfrm>
          <a:prstGeom prst="rect">
            <a:avLst/>
          </a:prstGeom>
          <a:noFill/>
        </p:spPr>
        <p:txBody>
          <a:bodyPr wrap="square">
            <a:spAutoFit/>
          </a:bodyPr>
          <a:lstStyle/>
          <a:p>
            <a:r>
              <a:rPr lang="en-US" sz="2700" dirty="0"/>
              <a:t>Initial</a:t>
            </a:r>
          </a:p>
        </p:txBody>
      </p:sp>
      <p:sp>
        <p:nvSpPr>
          <p:cNvPr id="4" name="TextBox 3">
            <a:extLst>
              <a:ext uri="{FF2B5EF4-FFF2-40B4-BE49-F238E27FC236}">
                <a16:creationId xmlns:a16="http://schemas.microsoft.com/office/drawing/2014/main" id="{31ADB51F-B7F7-AD7C-7A36-7EC98614C7E4}"/>
              </a:ext>
            </a:extLst>
          </p:cNvPr>
          <p:cNvSpPr txBox="1"/>
          <p:nvPr/>
        </p:nvSpPr>
        <p:spPr>
          <a:xfrm>
            <a:off x="628650" y="2485336"/>
            <a:ext cx="6453438" cy="507831"/>
          </a:xfrm>
          <a:prstGeom prst="rect">
            <a:avLst/>
          </a:prstGeom>
          <a:noFill/>
        </p:spPr>
        <p:txBody>
          <a:bodyPr wrap="square" rtlCol="0">
            <a:spAutoFit/>
          </a:bodyPr>
          <a:lstStyle/>
          <a:p>
            <a:r>
              <a:rPr lang="en-US" sz="2700" dirty="0"/>
              <a:t>Adjust the Initial Filter Context</a:t>
            </a:r>
          </a:p>
        </p:txBody>
      </p:sp>
    </p:spTree>
    <p:extLst>
      <p:ext uri="{BB962C8B-B14F-4D97-AF65-F5344CB8AC3E}">
        <p14:creationId xmlns:p14="http://schemas.microsoft.com/office/powerpoint/2010/main" val="545786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C7D2B-8828-3E20-2425-30146E920652}"/>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CC952372-B560-2EF3-BA2E-814DF72CB04E}"/>
              </a:ext>
            </a:extLst>
          </p:cNvPr>
          <p:cNvPicPr>
            <a:picLocks noChangeAspect="1"/>
          </p:cNvPicPr>
          <p:nvPr/>
        </p:nvPicPr>
        <p:blipFill>
          <a:blip r:embed="rId2"/>
          <a:srcRect r="22646"/>
          <a:stretch/>
        </p:blipFill>
        <p:spPr>
          <a:xfrm>
            <a:off x="621580" y="2758278"/>
            <a:ext cx="2685977" cy="1850489"/>
          </a:xfrm>
          <a:prstGeom prst="rect">
            <a:avLst/>
          </a:prstGeom>
        </p:spPr>
      </p:pic>
      <p:sp>
        <p:nvSpPr>
          <p:cNvPr id="2" name="Title 1">
            <a:extLst>
              <a:ext uri="{FF2B5EF4-FFF2-40B4-BE49-F238E27FC236}">
                <a16:creationId xmlns:a16="http://schemas.microsoft.com/office/drawing/2014/main" id="{264FA511-17EF-9BB5-454E-3D0EC537C8C2}"/>
              </a:ext>
            </a:extLst>
          </p:cNvPr>
          <p:cNvSpPr>
            <a:spLocks noGrp="1"/>
          </p:cNvSpPr>
          <p:nvPr>
            <p:ph type="title"/>
          </p:nvPr>
        </p:nvSpPr>
        <p:spPr/>
        <p:txBody>
          <a:bodyPr>
            <a:normAutofit/>
          </a:bodyPr>
          <a:lstStyle/>
          <a:p>
            <a:r>
              <a:rPr lang="en-US" b="1" dirty="0">
                <a:solidFill>
                  <a:srgbClr val="60A6DA"/>
                </a:solidFill>
              </a:rPr>
              <a:t>CALCULATE</a:t>
            </a:r>
          </a:p>
        </p:txBody>
      </p:sp>
      <p:sp>
        <p:nvSpPr>
          <p:cNvPr id="11" name="TextBox 10">
            <a:extLst>
              <a:ext uri="{FF2B5EF4-FFF2-40B4-BE49-F238E27FC236}">
                <a16:creationId xmlns:a16="http://schemas.microsoft.com/office/drawing/2014/main" id="{A5B6F61E-A1B0-E153-5A85-290618708E2E}"/>
              </a:ext>
            </a:extLst>
          </p:cNvPr>
          <p:cNvSpPr txBox="1"/>
          <p:nvPr/>
        </p:nvSpPr>
        <p:spPr>
          <a:xfrm>
            <a:off x="628651" y="2050890"/>
            <a:ext cx="2678906" cy="323165"/>
          </a:xfrm>
          <a:prstGeom prst="rect">
            <a:avLst/>
          </a:prstGeom>
          <a:noFill/>
        </p:spPr>
        <p:txBody>
          <a:bodyPr wrap="square" rtlCol="0">
            <a:spAutoFit/>
          </a:bodyPr>
          <a:lstStyle/>
          <a:p>
            <a:r>
              <a:rPr lang="nl-NL" sz="1500" i="1" dirty="0" err="1"/>
              <a:t>Adjust</a:t>
            </a:r>
            <a:r>
              <a:rPr lang="nl-NL" sz="1500" i="1" dirty="0"/>
              <a:t> </a:t>
            </a:r>
            <a:r>
              <a:rPr lang="nl-NL" sz="1500" i="1" dirty="0" err="1"/>
              <a:t>the</a:t>
            </a:r>
            <a:r>
              <a:rPr lang="nl-NL" sz="1500" i="1" dirty="0"/>
              <a:t> </a:t>
            </a:r>
            <a:r>
              <a:rPr lang="nl-NL" sz="1500" i="1" dirty="0" err="1"/>
              <a:t>initial</a:t>
            </a:r>
            <a:r>
              <a:rPr lang="nl-NL" sz="1500" i="1" dirty="0"/>
              <a:t> Filter Context</a:t>
            </a:r>
          </a:p>
        </p:txBody>
      </p:sp>
      <p:pic>
        <p:nvPicPr>
          <p:cNvPr id="12" name="Picture 11">
            <a:extLst>
              <a:ext uri="{FF2B5EF4-FFF2-40B4-BE49-F238E27FC236}">
                <a16:creationId xmlns:a16="http://schemas.microsoft.com/office/drawing/2014/main" id="{4B9A1FFD-856D-6753-FA0F-647ECF29D44F}"/>
              </a:ext>
            </a:extLst>
          </p:cNvPr>
          <p:cNvPicPr>
            <a:picLocks noChangeAspect="1"/>
          </p:cNvPicPr>
          <p:nvPr/>
        </p:nvPicPr>
        <p:blipFill>
          <a:blip r:embed="rId3"/>
          <a:srcRect l="4978" t="24544" r="51499" b="65854"/>
          <a:stretch/>
        </p:blipFill>
        <p:spPr>
          <a:xfrm>
            <a:off x="720634" y="3174254"/>
            <a:ext cx="1057274" cy="207169"/>
          </a:xfrm>
          <a:prstGeom prst="rect">
            <a:avLst/>
          </a:prstGeom>
        </p:spPr>
      </p:pic>
      <p:pic>
        <p:nvPicPr>
          <p:cNvPr id="4" name="Picture 3">
            <a:extLst>
              <a:ext uri="{FF2B5EF4-FFF2-40B4-BE49-F238E27FC236}">
                <a16:creationId xmlns:a16="http://schemas.microsoft.com/office/drawing/2014/main" id="{9957979A-D42D-EEC6-BBF2-B50B731FDF49}"/>
              </a:ext>
            </a:extLst>
          </p:cNvPr>
          <p:cNvPicPr>
            <a:picLocks noChangeAspect="1"/>
          </p:cNvPicPr>
          <p:nvPr/>
        </p:nvPicPr>
        <p:blipFill>
          <a:blip r:embed="rId4"/>
          <a:srcRect l="1237" t="4965" r="-1118" b="6166"/>
          <a:stretch/>
        </p:blipFill>
        <p:spPr>
          <a:xfrm>
            <a:off x="4164291" y="2935861"/>
            <a:ext cx="3789361" cy="13079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EBDF0669-0B36-35FD-DCD9-02D8BD6F865F}"/>
              </a:ext>
            </a:extLst>
          </p:cNvPr>
          <p:cNvPicPr>
            <a:picLocks noChangeAspect="1"/>
          </p:cNvPicPr>
          <p:nvPr/>
        </p:nvPicPr>
        <p:blipFill>
          <a:blip r:embed="rId5"/>
          <a:stretch>
            <a:fillRect/>
          </a:stretch>
        </p:blipFill>
        <p:spPr>
          <a:xfrm>
            <a:off x="2298709" y="3167183"/>
            <a:ext cx="564578" cy="201024"/>
          </a:xfrm>
          <a:prstGeom prst="rect">
            <a:avLst/>
          </a:prstGeom>
        </p:spPr>
      </p:pic>
    </p:spTree>
    <p:extLst>
      <p:ext uri="{BB962C8B-B14F-4D97-AF65-F5344CB8AC3E}">
        <p14:creationId xmlns:p14="http://schemas.microsoft.com/office/powerpoint/2010/main" val="243441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1.85185E-6 L 0.14635 -0.00139 " pathEditMode="relative" rAng="0" ptsTypes="AA">
                                      <p:cBhvr>
                                        <p:cTn id="6" dur="2000" fill="hold"/>
                                        <p:tgtEl>
                                          <p:spTgt spid="12"/>
                                        </p:tgtEl>
                                        <p:attrNameLst>
                                          <p:attrName>ppt_x</p:attrName>
                                          <p:attrName>ppt_y</p:attrName>
                                        </p:attrNameLst>
                                      </p:cBhvr>
                                      <p:rCtr x="7318" y="-69"/>
                                    </p:animMotion>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12"/>
                                        </p:tgtEl>
                                      </p:cBhvr>
                                    </p:animEffect>
                                    <p:set>
                                      <p:cBhvr>
                                        <p:cTn id="11" dur="1" fill="hold">
                                          <p:stCondLst>
                                            <p:cond delay="499"/>
                                          </p:stCondLst>
                                        </p:cTn>
                                        <p:tgtEl>
                                          <p:spTgt spid="12"/>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F1D28-30BE-1854-6FCD-47E35CCEDA50}"/>
              </a:ext>
            </a:extLst>
          </p:cNvPr>
          <p:cNvSpPr>
            <a:spLocks noGrp="1"/>
          </p:cNvSpPr>
          <p:nvPr>
            <p:ph type="title"/>
          </p:nvPr>
        </p:nvSpPr>
        <p:spPr/>
        <p:txBody>
          <a:bodyPr>
            <a:normAutofit/>
          </a:bodyPr>
          <a:lstStyle/>
          <a:p>
            <a:r>
              <a:rPr lang="nl-NL" b="1" dirty="0">
                <a:solidFill>
                  <a:srgbClr val="60A6DA"/>
                </a:solidFill>
              </a:rPr>
              <a:t>Using Variables</a:t>
            </a:r>
          </a:p>
        </p:txBody>
      </p:sp>
      <p:pic>
        <p:nvPicPr>
          <p:cNvPr id="6146" name="Picture 2" descr="Hape Maple Wood Kids Building Blocks | Stacking Educational Toy Set, 50  Colorful Pieces">
            <a:extLst>
              <a:ext uri="{FF2B5EF4-FFF2-40B4-BE49-F238E27FC236}">
                <a16:creationId xmlns:a16="http://schemas.microsoft.com/office/drawing/2014/main" id="{638EB649-59B0-BB1B-A836-FCD0E5F55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15" y="2034983"/>
            <a:ext cx="4586877" cy="3369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1990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1D46B-E173-0BE1-BBCE-81D706B1E9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A87A76-F4F2-3C0B-BE7A-7544059DEAE1}"/>
              </a:ext>
            </a:extLst>
          </p:cNvPr>
          <p:cNvSpPr>
            <a:spLocks noGrp="1"/>
          </p:cNvSpPr>
          <p:nvPr>
            <p:ph type="title"/>
          </p:nvPr>
        </p:nvSpPr>
        <p:spPr>
          <a:xfrm>
            <a:off x="532616" y="230834"/>
            <a:ext cx="6659060" cy="919796"/>
          </a:xfrm>
        </p:spPr>
        <p:txBody>
          <a:bodyPr>
            <a:normAutofit/>
          </a:bodyPr>
          <a:lstStyle/>
          <a:p>
            <a:r>
              <a:rPr lang="en-US" b="1" dirty="0">
                <a:solidFill>
                  <a:srgbClr val="60A6DA"/>
                </a:solidFill>
              </a:rPr>
              <a:t>Using Variables</a:t>
            </a:r>
          </a:p>
        </p:txBody>
      </p:sp>
      <p:pic>
        <p:nvPicPr>
          <p:cNvPr id="9218" name="Picture 2" descr="800,300+ Beware Sign Stock Photos, Pictures &amp; Royalty-Free Images - iStock  | Warning sign, Beware of dog, Stop sign">
            <a:extLst>
              <a:ext uri="{FF2B5EF4-FFF2-40B4-BE49-F238E27FC236}">
                <a16:creationId xmlns:a16="http://schemas.microsoft.com/office/drawing/2014/main" id="{D85E017F-CAB5-91C2-FE6C-CA9770D5D1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16" r="14119"/>
          <a:stretch/>
        </p:blipFill>
        <p:spPr bwMode="auto">
          <a:xfrm>
            <a:off x="183823" y="1852928"/>
            <a:ext cx="2382624" cy="33062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C3590-B200-3AFA-A7DD-A6602AD084E2}"/>
              </a:ext>
            </a:extLst>
          </p:cNvPr>
          <p:cNvSpPr txBox="1"/>
          <p:nvPr/>
        </p:nvSpPr>
        <p:spPr>
          <a:xfrm>
            <a:off x="3181546" y="2249920"/>
            <a:ext cx="5005633" cy="923330"/>
          </a:xfrm>
          <a:prstGeom prst="rect">
            <a:avLst/>
          </a:prstGeom>
          <a:noFill/>
        </p:spPr>
        <p:txBody>
          <a:bodyPr wrap="square" rtlCol="0">
            <a:spAutoFit/>
          </a:bodyPr>
          <a:lstStyle/>
          <a:p>
            <a:r>
              <a:rPr lang="en-US" sz="2700" dirty="0"/>
              <a:t>A variable is evaluated within the evaluation context it is defined…</a:t>
            </a:r>
          </a:p>
        </p:txBody>
      </p:sp>
      <p:sp>
        <p:nvSpPr>
          <p:cNvPr id="4" name="TextBox 3">
            <a:extLst>
              <a:ext uri="{FF2B5EF4-FFF2-40B4-BE49-F238E27FC236}">
                <a16:creationId xmlns:a16="http://schemas.microsoft.com/office/drawing/2014/main" id="{60B99D0A-BA3E-A067-42F7-A351B94EEDCA}"/>
              </a:ext>
            </a:extLst>
          </p:cNvPr>
          <p:cNvSpPr txBox="1"/>
          <p:nvPr/>
        </p:nvSpPr>
        <p:spPr>
          <a:xfrm>
            <a:off x="3181545" y="3658050"/>
            <a:ext cx="5005633" cy="923330"/>
          </a:xfrm>
          <a:prstGeom prst="rect">
            <a:avLst/>
          </a:prstGeom>
          <a:noFill/>
        </p:spPr>
        <p:txBody>
          <a:bodyPr wrap="square" rtlCol="0">
            <a:spAutoFit/>
          </a:bodyPr>
          <a:lstStyle/>
          <a:p>
            <a:r>
              <a:rPr lang="en-US" sz="2700" dirty="0"/>
              <a:t>…regardless of the context in which it is called.</a:t>
            </a:r>
          </a:p>
        </p:txBody>
      </p:sp>
    </p:spTree>
    <p:extLst>
      <p:ext uri="{BB962C8B-B14F-4D97-AF65-F5344CB8AC3E}">
        <p14:creationId xmlns:p14="http://schemas.microsoft.com/office/powerpoint/2010/main" val="3756250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E0C6E-5030-B776-A87F-1365A00E9812}"/>
              </a:ext>
            </a:extLst>
          </p:cNvPr>
          <p:cNvSpPr>
            <a:spLocks noGrp="1"/>
          </p:cNvSpPr>
          <p:nvPr>
            <p:ph type="title"/>
          </p:nvPr>
        </p:nvSpPr>
        <p:spPr/>
        <p:txBody>
          <a:bodyPr>
            <a:normAutofit/>
          </a:bodyPr>
          <a:lstStyle/>
          <a:p>
            <a:r>
              <a:rPr lang="en-US" b="1" dirty="0">
                <a:solidFill>
                  <a:srgbClr val="60A6DA"/>
                </a:solidFill>
              </a:rPr>
              <a:t>Using Variables</a:t>
            </a:r>
          </a:p>
        </p:txBody>
      </p:sp>
      <p:pic>
        <p:nvPicPr>
          <p:cNvPr id="5" name="Picture 4">
            <a:extLst>
              <a:ext uri="{FF2B5EF4-FFF2-40B4-BE49-F238E27FC236}">
                <a16:creationId xmlns:a16="http://schemas.microsoft.com/office/drawing/2014/main" id="{E64A7EE1-13A9-D523-16FE-DCD05557E421}"/>
              </a:ext>
            </a:extLst>
          </p:cNvPr>
          <p:cNvPicPr>
            <a:picLocks noChangeAspect="1"/>
          </p:cNvPicPr>
          <p:nvPr/>
        </p:nvPicPr>
        <p:blipFill>
          <a:blip r:embed="rId2"/>
          <a:srcRect l="1223" t="3741"/>
          <a:stretch/>
        </p:blipFill>
        <p:spPr>
          <a:xfrm>
            <a:off x="714081" y="2701340"/>
            <a:ext cx="4383463" cy="22183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1ABBAC58-41A9-D1BA-40DC-4EEDDF88EAE5}"/>
              </a:ext>
            </a:extLst>
          </p:cNvPr>
          <p:cNvSpPr txBox="1"/>
          <p:nvPr/>
        </p:nvSpPr>
        <p:spPr>
          <a:xfrm>
            <a:off x="628651" y="2001375"/>
            <a:ext cx="4949072" cy="415498"/>
          </a:xfrm>
          <a:prstGeom prst="rect">
            <a:avLst/>
          </a:prstGeom>
          <a:noFill/>
        </p:spPr>
        <p:txBody>
          <a:bodyPr wrap="square" rtlCol="0">
            <a:spAutoFit/>
          </a:bodyPr>
          <a:lstStyle/>
          <a:p>
            <a:r>
              <a:rPr lang="en-US" sz="2100" dirty="0"/>
              <a:t>What is the result of this Measure?</a:t>
            </a:r>
          </a:p>
        </p:txBody>
      </p:sp>
      <p:pic>
        <p:nvPicPr>
          <p:cNvPr id="4" name="Picture 3">
            <a:extLst>
              <a:ext uri="{FF2B5EF4-FFF2-40B4-BE49-F238E27FC236}">
                <a16:creationId xmlns:a16="http://schemas.microsoft.com/office/drawing/2014/main" id="{4338B94C-57DF-8A40-98E7-34050D5C5403}"/>
              </a:ext>
            </a:extLst>
          </p:cNvPr>
          <p:cNvPicPr>
            <a:picLocks noChangeAspect="1"/>
          </p:cNvPicPr>
          <p:nvPr/>
        </p:nvPicPr>
        <p:blipFill>
          <a:blip r:embed="rId3"/>
          <a:stretch>
            <a:fillRect/>
          </a:stretch>
        </p:blipFill>
        <p:spPr>
          <a:xfrm>
            <a:off x="5429753" y="2701340"/>
            <a:ext cx="3296110" cy="28769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7165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8DDF6-8780-EAA5-ECA9-C9173D87563C}"/>
            </a:ext>
          </a:extLst>
        </p:cNvPr>
        <p:cNvGrpSpPr/>
        <p:nvPr/>
      </p:nvGrpSpPr>
      <p:grpSpPr>
        <a:xfrm>
          <a:off x="0" y="0"/>
          <a:ext cx="0" cy="0"/>
          <a:chOff x="0" y="0"/>
          <a:chExt cx="0" cy="0"/>
        </a:xfrm>
      </p:grpSpPr>
      <p:pic>
        <p:nvPicPr>
          <p:cNvPr id="7" name="Picture 4" descr="Microsoft Certified: Data Analyst Associate">
            <a:extLst>
              <a:ext uri="{FF2B5EF4-FFF2-40B4-BE49-F238E27FC236}">
                <a16:creationId xmlns:a16="http://schemas.microsoft.com/office/drawing/2014/main" id="{4E51BBE8-EE6C-C89B-5511-646084A049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6484" y="1099298"/>
            <a:ext cx="1458000" cy="1458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MCSA: BI Reporting - Certified 2018">
            <a:extLst>
              <a:ext uri="{FF2B5EF4-FFF2-40B4-BE49-F238E27FC236}">
                <a16:creationId xmlns:a16="http://schemas.microsoft.com/office/drawing/2014/main" id="{7F16B1AB-40AD-DB82-9FBD-91B34750BF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0776" y="4061995"/>
            <a:ext cx="1458000" cy="145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sign&#10;&#10;Description automatically generated">
            <a:extLst>
              <a:ext uri="{FF2B5EF4-FFF2-40B4-BE49-F238E27FC236}">
                <a16:creationId xmlns:a16="http://schemas.microsoft.com/office/drawing/2014/main" id="{E64138DF-562E-FA25-CEAE-CA07FA3FD7B8}"/>
              </a:ext>
            </a:extLst>
          </p:cNvPr>
          <p:cNvPicPr>
            <a:picLocks noChangeAspect="1"/>
          </p:cNvPicPr>
          <p:nvPr/>
        </p:nvPicPr>
        <p:blipFill>
          <a:blip r:embed="rId5"/>
          <a:stretch>
            <a:fillRect/>
          </a:stretch>
        </p:blipFill>
        <p:spPr>
          <a:xfrm>
            <a:off x="6120012" y="4044399"/>
            <a:ext cx="1458000" cy="1458000"/>
          </a:xfrm>
          <a:prstGeom prst="rect">
            <a:avLst/>
          </a:prstGeom>
        </p:spPr>
      </p:pic>
      <p:pic>
        <p:nvPicPr>
          <p:cNvPr id="1026" name="Picture 2" descr="Microsoft Certified: Azure Enterprise Data Analyst Associate">
            <a:extLst>
              <a:ext uri="{FF2B5EF4-FFF2-40B4-BE49-F238E27FC236}">
                <a16:creationId xmlns:a16="http://schemas.microsoft.com/office/drawing/2014/main" id="{1AA3A4E5-CDEA-20D7-ADC7-07CBF75FFF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7484" y="2511186"/>
            <a:ext cx="1458000" cy="1458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2C089C4-653B-1E58-0095-19807452BA7B}"/>
              </a:ext>
            </a:extLst>
          </p:cNvPr>
          <p:cNvSpPr txBox="1"/>
          <p:nvPr/>
        </p:nvSpPr>
        <p:spPr>
          <a:xfrm>
            <a:off x="3106753" y="1546484"/>
            <a:ext cx="3892943" cy="3223383"/>
          </a:xfrm>
          <a:prstGeom prst="rect">
            <a:avLst/>
          </a:prstGeom>
          <a:noFill/>
          <a:extLst>
            <a:ext uri="{909E8E84-426E-40DD-AFC4-6F175D3DCCD1}">
              <a14:hiddenFill xmlns:a14="http://schemas.microsoft.com/office/drawing/2010/main">
                <a:solidFill>
                  <a:srgbClr val="FFFFFF"/>
                </a:solidFill>
              </a14:hiddenFill>
            </a:ext>
          </a:extLst>
        </p:spPr>
        <p:txBody>
          <a:bodyPr wrap="square" rtlCol="0">
            <a:spAutoFit/>
          </a:bodyPr>
          <a:lstStyle/>
          <a:p>
            <a:pPr marL="342900" indent="-342900">
              <a:lnSpc>
                <a:spcPct val="200000"/>
              </a:lnSpc>
              <a:buFont typeface="Aptos" panose="020B0004020202020204" pitchFamily="34" charset="0"/>
              <a:buChar char="–"/>
            </a:pPr>
            <a:r>
              <a:rPr lang="en-US" sz="2100" dirty="0"/>
              <a:t>BI Developer</a:t>
            </a:r>
          </a:p>
          <a:p>
            <a:pPr marL="342900" indent="-342900">
              <a:lnSpc>
                <a:spcPct val="200000"/>
              </a:lnSpc>
              <a:buFont typeface="Aptos" panose="020B0004020202020204" pitchFamily="34" charset="0"/>
              <a:buChar char="–"/>
            </a:pPr>
            <a:r>
              <a:rPr lang="en-US" sz="2100" dirty="0"/>
              <a:t>Microsoft Certified Trainer</a:t>
            </a:r>
          </a:p>
          <a:p>
            <a:pPr marL="342900" indent="-342900">
              <a:lnSpc>
                <a:spcPct val="200000"/>
              </a:lnSpc>
              <a:buFont typeface="Aptos" panose="020B0004020202020204" pitchFamily="34" charset="0"/>
              <a:buChar char="–"/>
            </a:pPr>
            <a:r>
              <a:rPr lang="en-US" sz="2100" dirty="0"/>
              <a:t>Public Speaker</a:t>
            </a:r>
          </a:p>
          <a:p>
            <a:pPr marL="342900" indent="-342900">
              <a:lnSpc>
                <a:spcPct val="200000"/>
              </a:lnSpc>
              <a:buFont typeface="Aptos" panose="020B0004020202020204" pitchFamily="34" charset="0"/>
              <a:buChar char="–"/>
            </a:pPr>
            <a:r>
              <a:rPr lang="en-US" sz="2100" dirty="0"/>
              <a:t>Register Controller</a:t>
            </a:r>
          </a:p>
          <a:p>
            <a:pPr marL="342900" indent="-342900">
              <a:lnSpc>
                <a:spcPct val="200000"/>
              </a:lnSpc>
              <a:buFont typeface="Aptos" panose="020B0004020202020204" pitchFamily="34" charset="0"/>
              <a:buChar char="–"/>
            </a:pPr>
            <a:r>
              <a:rPr lang="en-US" sz="2100" dirty="0">
                <a:hlinkClick r:id="rId7">
                  <a:extLst>
                    <a:ext uri="{A12FA001-AC4F-418D-AE19-62706E023703}">
                      <ahyp:hlinkClr xmlns:ahyp="http://schemas.microsoft.com/office/drawing/2018/hyperlinkcolor" val="tx"/>
                    </a:ext>
                  </a:extLst>
                </a:hlinkClick>
              </a:rPr>
              <a:t>www.minova.nl/blog</a:t>
            </a:r>
            <a:endParaRPr lang="en-US" sz="2100" dirty="0"/>
          </a:p>
        </p:txBody>
      </p:sp>
      <p:sp>
        <p:nvSpPr>
          <p:cNvPr id="14" name="Title 2">
            <a:extLst>
              <a:ext uri="{FF2B5EF4-FFF2-40B4-BE49-F238E27FC236}">
                <a16:creationId xmlns:a16="http://schemas.microsoft.com/office/drawing/2014/main" id="{3C8EA7C1-78B9-9140-D464-52487CBA5F23}"/>
              </a:ext>
            </a:extLst>
          </p:cNvPr>
          <p:cNvSpPr txBox="1">
            <a:spLocks/>
          </p:cNvSpPr>
          <p:nvPr/>
        </p:nvSpPr>
        <p:spPr>
          <a:xfrm>
            <a:off x="2729926" y="1053186"/>
            <a:ext cx="2068268" cy="389107"/>
          </a:xfrm>
          <a:prstGeom prst="rect">
            <a:avLst/>
          </a:prstGeom>
        </p:spPr>
        <p:txBody>
          <a:bodyPr vert="horz" lIns="68580" tIns="34290" rIns="68580" bIns="3429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400" dirty="0"/>
              <a:t>WHO AM I</a:t>
            </a:r>
            <a:endParaRPr lang="nl-NL" sz="2400" dirty="0"/>
          </a:p>
        </p:txBody>
      </p:sp>
      <p:sp>
        <p:nvSpPr>
          <p:cNvPr id="4" name="Rectangle 3">
            <a:extLst>
              <a:ext uri="{FF2B5EF4-FFF2-40B4-BE49-F238E27FC236}">
                <a16:creationId xmlns:a16="http://schemas.microsoft.com/office/drawing/2014/main" id="{7730A906-1C26-F465-E828-16087092AB75}"/>
              </a:ext>
            </a:extLst>
          </p:cNvPr>
          <p:cNvSpPr/>
          <p:nvPr/>
        </p:nvSpPr>
        <p:spPr>
          <a:xfrm>
            <a:off x="259659" y="3969186"/>
            <a:ext cx="2456681" cy="980983"/>
          </a:xfrm>
          <a:prstGeom prst="rect">
            <a:avLst/>
          </a:prstGeom>
          <a:gradFill>
            <a:gsLst>
              <a:gs pos="53000">
                <a:srgbClr val="F5FAFD"/>
              </a:gs>
              <a:gs pos="0">
                <a:schemeClr val="accent1">
                  <a:lumMod val="5000"/>
                  <a:lumOff val="95000"/>
                  <a:alpha val="0"/>
                </a:schemeClr>
              </a:gs>
              <a:gs pos="100000">
                <a:srgbClr val="FBFCFE"/>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350"/>
          </a:p>
        </p:txBody>
      </p:sp>
      <p:pic>
        <p:nvPicPr>
          <p:cNvPr id="5" name="Picture 4" descr="A blue and white label with black text&#10;&#10;AI-generated content may be incorrect.">
            <a:extLst>
              <a:ext uri="{FF2B5EF4-FFF2-40B4-BE49-F238E27FC236}">
                <a16:creationId xmlns:a16="http://schemas.microsoft.com/office/drawing/2014/main" id="{54A700F8-B9CF-CBB2-0CEC-CE81F3B6E8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07713" y="1053186"/>
            <a:ext cx="1458000" cy="1458000"/>
          </a:xfrm>
          <a:prstGeom prst="rect">
            <a:avLst/>
          </a:prstGeom>
        </p:spPr>
      </p:pic>
      <p:pic>
        <p:nvPicPr>
          <p:cNvPr id="12" name="Picture 11" descr="A person in a white shirt&#10;&#10;AI-generated content may be incorrect.">
            <a:extLst>
              <a:ext uri="{FF2B5EF4-FFF2-40B4-BE49-F238E27FC236}">
                <a16:creationId xmlns:a16="http://schemas.microsoft.com/office/drawing/2014/main" id="{CCF922A0-B9A6-4FC8-2051-5E47A11CCD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1282" y="1099298"/>
            <a:ext cx="2832707" cy="3774761"/>
          </a:xfrm>
          <a:prstGeom prst="roundRect">
            <a:avLst/>
          </a:prstGeom>
        </p:spPr>
      </p:pic>
    </p:spTree>
    <p:extLst>
      <p:ext uri="{BB962C8B-B14F-4D97-AF65-F5344CB8AC3E}">
        <p14:creationId xmlns:p14="http://schemas.microsoft.com/office/powerpoint/2010/main" val="38411089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9C8C9-F84E-B782-99A4-D5E1C6114154}"/>
            </a:ext>
          </a:extLst>
        </p:cNvPr>
        <p:cNvGrpSpPr/>
        <p:nvPr/>
      </p:nvGrpSpPr>
      <p:grpSpPr>
        <a:xfrm>
          <a:off x="0" y="0"/>
          <a:ext cx="0" cy="0"/>
          <a:chOff x="0" y="0"/>
          <a:chExt cx="0" cy="0"/>
        </a:xfrm>
      </p:grpSpPr>
      <p:pic>
        <p:nvPicPr>
          <p:cNvPr id="1026" name="Picture 2" descr="It's Demo (Mentality) Time ! I've been working recently with a few startups  that adopted a very aggressive Demo Mentality. It started in the last 6-12  months due to the market situation">
            <a:extLst>
              <a:ext uri="{FF2B5EF4-FFF2-40B4-BE49-F238E27FC236}">
                <a16:creationId xmlns:a16="http://schemas.microsoft.com/office/drawing/2014/main" id="{C39C6352-8E76-9075-B458-B260029119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200"/>
          <a:stretch>
            <a:fillRect/>
          </a:stretch>
        </p:blipFill>
        <p:spPr bwMode="auto">
          <a:xfrm>
            <a:off x="1081453" y="1217370"/>
            <a:ext cx="6708370" cy="36096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942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E1F2E-F8B3-0D1F-0BB8-14295179D92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1EE59AE-3B4B-A8F5-DFAF-16743AFAE003}"/>
              </a:ext>
            </a:extLst>
          </p:cNvPr>
          <p:cNvSpPr>
            <a:spLocks noGrp="1"/>
          </p:cNvSpPr>
          <p:nvPr>
            <p:ph type="ctrTitle"/>
          </p:nvPr>
        </p:nvSpPr>
        <p:spPr>
          <a:xfrm>
            <a:off x="744718" y="1122363"/>
            <a:ext cx="7767686" cy="2387600"/>
          </a:xfrm>
        </p:spPr>
        <p:txBody>
          <a:bodyPr/>
          <a:lstStyle/>
          <a:p>
            <a:r>
              <a:rPr lang="nl-NL" dirty="0"/>
              <a:t>Back </a:t>
            </a:r>
            <a:r>
              <a:rPr lang="nl-NL" dirty="0" err="1"/>
              <a:t>to</a:t>
            </a:r>
            <a:r>
              <a:rPr lang="nl-NL" dirty="0"/>
              <a:t> </a:t>
            </a:r>
            <a:r>
              <a:rPr lang="nl-NL" dirty="0" err="1"/>
              <a:t>those</a:t>
            </a:r>
            <a:r>
              <a:rPr lang="nl-NL" dirty="0"/>
              <a:t> Hints</a:t>
            </a:r>
          </a:p>
        </p:txBody>
      </p:sp>
      <p:sp>
        <p:nvSpPr>
          <p:cNvPr id="8" name="Subtitle 7">
            <a:extLst>
              <a:ext uri="{FF2B5EF4-FFF2-40B4-BE49-F238E27FC236}">
                <a16:creationId xmlns:a16="http://schemas.microsoft.com/office/drawing/2014/main" id="{C45AC811-CF2D-11CF-06F0-8B77CFFEBE34}"/>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0913601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4504E-7E5F-A1FA-D315-CBAC491197F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10D9CB5-A852-62D4-A738-B428D924DACB}"/>
              </a:ext>
            </a:extLst>
          </p:cNvPr>
          <p:cNvSpPr txBox="1"/>
          <p:nvPr/>
        </p:nvSpPr>
        <p:spPr>
          <a:xfrm>
            <a:off x="628650" y="1060676"/>
            <a:ext cx="6083053" cy="584775"/>
          </a:xfrm>
          <a:prstGeom prst="rect">
            <a:avLst/>
          </a:prstGeom>
          <a:noFill/>
        </p:spPr>
        <p:txBody>
          <a:bodyPr wrap="square" rtlCol="0">
            <a:spAutoFit/>
          </a:bodyPr>
          <a:lstStyle/>
          <a:p>
            <a:r>
              <a:rPr lang="en-US" sz="3200" b="1" noProof="0" dirty="0">
                <a:solidFill>
                  <a:srgbClr val="60A6DA"/>
                </a:solidFill>
                <a:latin typeface="+mj-lt"/>
                <a:ea typeface="+mj-ea"/>
                <a:cs typeface="+mj-cs"/>
              </a:rPr>
              <a:t>type</a:t>
            </a:r>
          </a:p>
        </p:txBody>
      </p:sp>
      <p:sp>
        <p:nvSpPr>
          <p:cNvPr id="6" name="TextBox 5">
            <a:extLst>
              <a:ext uri="{FF2B5EF4-FFF2-40B4-BE49-F238E27FC236}">
                <a16:creationId xmlns:a16="http://schemas.microsoft.com/office/drawing/2014/main" id="{6F8F7AEA-FD21-4588-6544-1757D4AE33D7}"/>
              </a:ext>
            </a:extLst>
          </p:cNvPr>
          <p:cNvSpPr txBox="1"/>
          <p:nvPr/>
        </p:nvSpPr>
        <p:spPr>
          <a:xfrm>
            <a:off x="628651" y="1820276"/>
            <a:ext cx="6686549" cy="1877437"/>
          </a:xfrm>
          <a:prstGeom prst="rect">
            <a:avLst/>
          </a:prstGeom>
          <a:noFill/>
        </p:spPr>
        <p:txBody>
          <a:bodyPr wrap="square" rtlCol="0">
            <a:spAutoFit/>
          </a:bodyPr>
          <a:lstStyle/>
          <a:p>
            <a:r>
              <a:rPr lang="en-US" sz="3200" b="1" u="sng" noProof="0" dirty="0"/>
              <a:t>Value types</a:t>
            </a:r>
          </a:p>
          <a:p>
            <a:r>
              <a:rPr lang="en-US" sz="2800" noProof="0" dirty="0"/>
              <a:t>❓</a:t>
            </a:r>
            <a:r>
              <a:rPr lang="en-US" noProof="0" dirty="0"/>
              <a:t>   </a:t>
            </a:r>
            <a:r>
              <a:rPr lang="en-US" sz="2800" noProof="0" dirty="0" err="1"/>
              <a:t>AnyVal</a:t>
            </a:r>
            <a:r>
              <a:rPr lang="en-US" sz="2800" noProof="0" dirty="0"/>
              <a:t> (Default when omitted) </a:t>
            </a:r>
          </a:p>
          <a:p>
            <a:r>
              <a:rPr lang="en-US" noProof="0" dirty="0"/>
              <a:t> 	    </a:t>
            </a:r>
            <a:r>
              <a:rPr lang="en-US" sz="2800" noProof="0" dirty="0"/>
              <a:t>Scalar</a:t>
            </a:r>
            <a:r>
              <a:rPr lang="en-US" noProof="0" dirty="0"/>
              <a:t> </a:t>
            </a:r>
          </a:p>
          <a:p>
            <a:r>
              <a:rPr lang="en-US" noProof="0" dirty="0"/>
              <a:t>	    </a:t>
            </a:r>
            <a:r>
              <a:rPr lang="en-US" sz="2800" noProof="0" dirty="0"/>
              <a:t>Table</a:t>
            </a:r>
            <a:endParaRPr lang="en-US" noProof="0" dirty="0"/>
          </a:p>
        </p:txBody>
      </p:sp>
      <p:sp>
        <p:nvSpPr>
          <p:cNvPr id="10" name="TextBox 9">
            <a:extLst>
              <a:ext uri="{FF2B5EF4-FFF2-40B4-BE49-F238E27FC236}">
                <a16:creationId xmlns:a16="http://schemas.microsoft.com/office/drawing/2014/main" id="{B004994D-98C2-165C-D5C3-33D681145FDA}"/>
              </a:ext>
            </a:extLst>
          </p:cNvPr>
          <p:cNvSpPr txBox="1"/>
          <p:nvPr/>
        </p:nvSpPr>
        <p:spPr>
          <a:xfrm>
            <a:off x="628649" y="3982116"/>
            <a:ext cx="6083053" cy="1015663"/>
          </a:xfrm>
          <a:prstGeom prst="rect">
            <a:avLst/>
          </a:prstGeom>
          <a:noFill/>
        </p:spPr>
        <p:txBody>
          <a:bodyPr wrap="square" rtlCol="0">
            <a:spAutoFit/>
          </a:bodyPr>
          <a:lstStyle/>
          <a:p>
            <a:r>
              <a:rPr lang="en-US" sz="3200" b="1" u="sng" noProof="0" dirty="0"/>
              <a:t>Expression types</a:t>
            </a:r>
          </a:p>
          <a:p>
            <a:r>
              <a:rPr lang="en-US" sz="2800" dirty="0"/>
              <a:t>❓  </a:t>
            </a:r>
            <a:r>
              <a:rPr lang="en-US" sz="2800" dirty="0" err="1"/>
              <a:t>AnyRef</a:t>
            </a:r>
            <a:endParaRPr lang="en-US" sz="2800" dirty="0"/>
          </a:p>
        </p:txBody>
      </p:sp>
      <p:pic>
        <p:nvPicPr>
          <p:cNvPr id="17" name="Picture 16">
            <a:extLst>
              <a:ext uri="{FF2B5EF4-FFF2-40B4-BE49-F238E27FC236}">
                <a16:creationId xmlns:a16="http://schemas.microsoft.com/office/drawing/2014/main" id="{19B96891-6520-C260-6854-9F2B76849CDE}"/>
              </a:ext>
            </a:extLst>
          </p:cNvPr>
          <p:cNvPicPr>
            <a:picLocks noChangeAspect="1"/>
          </p:cNvPicPr>
          <p:nvPr/>
        </p:nvPicPr>
        <p:blipFill>
          <a:blip r:embed="rId2"/>
          <a:stretch>
            <a:fillRect/>
          </a:stretch>
        </p:blipFill>
        <p:spPr>
          <a:xfrm>
            <a:off x="722918" y="2873733"/>
            <a:ext cx="325565" cy="309606"/>
          </a:xfrm>
          <a:prstGeom prst="rect">
            <a:avLst/>
          </a:prstGeom>
        </p:spPr>
      </p:pic>
      <p:pic>
        <p:nvPicPr>
          <p:cNvPr id="19" name="Picture 18">
            <a:extLst>
              <a:ext uri="{FF2B5EF4-FFF2-40B4-BE49-F238E27FC236}">
                <a16:creationId xmlns:a16="http://schemas.microsoft.com/office/drawing/2014/main" id="{73099493-52FD-BFB9-CEC4-360D8B68B3A4}"/>
              </a:ext>
            </a:extLst>
          </p:cNvPr>
          <p:cNvPicPr>
            <a:picLocks noChangeAspect="1"/>
          </p:cNvPicPr>
          <p:nvPr/>
        </p:nvPicPr>
        <p:blipFill>
          <a:blip r:embed="rId3"/>
          <a:stretch>
            <a:fillRect/>
          </a:stretch>
        </p:blipFill>
        <p:spPr>
          <a:xfrm>
            <a:off x="685212" y="3253761"/>
            <a:ext cx="386378" cy="369332"/>
          </a:xfrm>
          <a:prstGeom prst="rect">
            <a:avLst/>
          </a:prstGeom>
        </p:spPr>
      </p:pic>
    </p:spTree>
    <p:extLst>
      <p:ext uri="{BB962C8B-B14F-4D97-AF65-F5344CB8AC3E}">
        <p14:creationId xmlns:p14="http://schemas.microsoft.com/office/powerpoint/2010/main" val="2785857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D197C-426F-AB85-3FDB-391DB2A63A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20753AD-A510-6C24-DBBB-BFBBA5EC30EE}"/>
              </a:ext>
            </a:extLst>
          </p:cNvPr>
          <p:cNvSpPr txBox="1"/>
          <p:nvPr/>
        </p:nvSpPr>
        <p:spPr>
          <a:xfrm>
            <a:off x="628650" y="1060676"/>
            <a:ext cx="6083053" cy="584775"/>
          </a:xfrm>
          <a:prstGeom prst="rect">
            <a:avLst/>
          </a:prstGeom>
          <a:noFill/>
        </p:spPr>
        <p:txBody>
          <a:bodyPr wrap="square" rtlCol="0">
            <a:spAutoFit/>
          </a:bodyPr>
          <a:lstStyle/>
          <a:p>
            <a:r>
              <a:rPr lang="en-US" sz="3200" b="1" noProof="0" dirty="0">
                <a:solidFill>
                  <a:srgbClr val="60A6DA"/>
                </a:solidFill>
                <a:latin typeface="+mj-lt"/>
                <a:ea typeface="+mj-ea"/>
                <a:cs typeface="+mj-cs"/>
              </a:rPr>
              <a:t>type</a:t>
            </a:r>
          </a:p>
        </p:txBody>
      </p:sp>
      <p:sp>
        <p:nvSpPr>
          <p:cNvPr id="6" name="TextBox 5">
            <a:extLst>
              <a:ext uri="{FF2B5EF4-FFF2-40B4-BE49-F238E27FC236}">
                <a16:creationId xmlns:a16="http://schemas.microsoft.com/office/drawing/2014/main" id="{D4E27F5A-2A0D-F507-C54F-1DD59211DF97}"/>
              </a:ext>
            </a:extLst>
          </p:cNvPr>
          <p:cNvSpPr txBox="1"/>
          <p:nvPr/>
        </p:nvSpPr>
        <p:spPr>
          <a:xfrm>
            <a:off x="647504" y="1976662"/>
            <a:ext cx="2001428" cy="954107"/>
          </a:xfrm>
          <a:prstGeom prst="rect">
            <a:avLst/>
          </a:prstGeom>
          <a:noFill/>
        </p:spPr>
        <p:txBody>
          <a:bodyPr wrap="square" rtlCol="0">
            <a:spAutoFit/>
          </a:bodyPr>
          <a:lstStyle/>
          <a:p>
            <a:r>
              <a:rPr lang="en-US" noProof="0" dirty="0"/>
              <a:t>	    </a:t>
            </a:r>
            <a:r>
              <a:rPr lang="en-US" sz="2800" noProof="0" dirty="0"/>
              <a:t>Scalar</a:t>
            </a:r>
            <a:r>
              <a:rPr lang="en-US" noProof="0" dirty="0"/>
              <a:t> </a:t>
            </a:r>
          </a:p>
          <a:p>
            <a:r>
              <a:rPr lang="en-US" noProof="0" dirty="0"/>
              <a:t>	    </a:t>
            </a:r>
            <a:r>
              <a:rPr lang="en-US" sz="2800" noProof="0" dirty="0"/>
              <a:t>Table</a:t>
            </a:r>
            <a:endParaRPr lang="en-US" noProof="0" dirty="0"/>
          </a:p>
        </p:txBody>
      </p:sp>
      <p:pic>
        <p:nvPicPr>
          <p:cNvPr id="17" name="Picture 16">
            <a:extLst>
              <a:ext uri="{FF2B5EF4-FFF2-40B4-BE49-F238E27FC236}">
                <a16:creationId xmlns:a16="http://schemas.microsoft.com/office/drawing/2014/main" id="{E30EF747-E14B-2EC4-6A18-6CE31F19ACA6}"/>
              </a:ext>
            </a:extLst>
          </p:cNvPr>
          <p:cNvPicPr>
            <a:picLocks noChangeAspect="1"/>
          </p:cNvPicPr>
          <p:nvPr/>
        </p:nvPicPr>
        <p:blipFill>
          <a:blip r:embed="rId2"/>
          <a:stretch>
            <a:fillRect/>
          </a:stretch>
        </p:blipFill>
        <p:spPr>
          <a:xfrm>
            <a:off x="666356" y="2073688"/>
            <a:ext cx="325565" cy="309606"/>
          </a:xfrm>
          <a:prstGeom prst="rect">
            <a:avLst/>
          </a:prstGeom>
        </p:spPr>
      </p:pic>
      <p:pic>
        <p:nvPicPr>
          <p:cNvPr id="19" name="Picture 18">
            <a:extLst>
              <a:ext uri="{FF2B5EF4-FFF2-40B4-BE49-F238E27FC236}">
                <a16:creationId xmlns:a16="http://schemas.microsoft.com/office/drawing/2014/main" id="{927FAED8-E6FF-10DF-112A-11BC98C3080F}"/>
              </a:ext>
            </a:extLst>
          </p:cNvPr>
          <p:cNvPicPr>
            <a:picLocks noChangeAspect="1"/>
          </p:cNvPicPr>
          <p:nvPr/>
        </p:nvPicPr>
        <p:blipFill>
          <a:blip r:embed="rId3"/>
          <a:stretch>
            <a:fillRect/>
          </a:stretch>
        </p:blipFill>
        <p:spPr>
          <a:xfrm>
            <a:off x="628650" y="2453716"/>
            <a:ext cx="386378" cy="369332"/>
          </a:xfrm>
          <a:prstGeom prst="rect">
            <a:avLst/>
          </a:prstGeom>
        </p:spPr>
      </p:pic>
      <p:pic>
        <p:nvPicPr>
          <p:cNvPr id="7" name="Graphic 6" descr="Cmd Terminal with solid fill">
            <a:extLst>
              <a:ext uri="{FF2B5EF4-FFF2-40B4-BE49-F238E27FC236}">
                <a16:creationId xmlns:a16="http://schemas.microsoft.com/office/drawing/2014/main" id="{FB2C3CCA-6ABB-59FB-EF81-32EF5BC9B36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4721" y="3785705"/>
            <a:ext cx="907580" cy="907580"/>
          </a:xfrm>
          <a:prstGeom prst="rect">
            <a:avLst/>
          </a:prstGeom>
        </p:spPr>
      </p:pic>
      <p:sp>
        <p:nvSpPr>
          <p:cNvPr id="8" name="TextBox 7">
            <a:extLst>
              <a:ext uri="{FF2B5EF4-FFF2-40B4-BE49-F238E27FC236}">
                <a16:creationId xmlns:a16="http://schemas.microsoft.com/office/drawing/2014/main" id="{8FF6C62D-75BD-E2A8-6FEC-C446A7163F6C}"/>
              </a:ext>
            </a:extLst>
          </p:cNvPr>
          <p:cNvSpPr txBox="1"/>
          <p:nvPr/>
        </p:nvSpPr>
        <p:spPr>
          <a:xfrm>
            <a:off x="1442301" y="3947107"/>
            <a:ext cx="3704734" cy="584775"/>
          </a:xfrm>
          <a:prstGeom prst="rect">
            <a:avLst/>
          </a:prstGeom>
          <a:noFill/>
        </p:spPr>
        <p:txBody>
          <a:bodyPr wrap="square" rtlCol="0">
            <a:spAutoFit/>
          </a:bodyPr>
          <a:lstStyle/>
          <a:p>
            <a:r>
              <a:rPr lang="nl-NL" sz="3200" dirty="0"/>
              <a:t>Input Control</a:t>
            </a:r>
          </a:p>
        </p:txBody>
      </p:sp>
    </p:spTree>
    <p:extLst>
      <p:ext uri="{BB962C8B-B14F-4D97-AF65-F5344CB8AC3E}">
        <p14:creationId xmlns:p14="http://schemas.microsoft.com/office/powerpoint/2010/main" val="289868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246D8-CB33-8A0D-66DE-AA1398D3BC5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21A8375-23F6-2E2E-3FC0-E35A230AD1FE}"/>
              </a:ext>
            </a:extLst>
          </p:cNvPr>
          <p:cNvSpPr txBox="1"/>
          <p:nvPr/>
        </p:nvSpPr>
        <p:spPr>
          <a:xfrm>
            <a:off x="628650" y="1060676"/>
            <a:ext cx="6083053" cy="584775"/>
          </a:xfrm>
          <a:prstGeom prst="rect">
            <a:avLst/>
          </a:prstGeom>
          <a:noFill/>
        </p:spPr>
        <p:txBody>
          <a:bodyPr wrap="square" rtlCol="0">
            <a:spAutoFit/>
          </a:bodyPr>
          <a:lstStyle/>
          <a:p>
            <a:r>
              <a:rPr lang="en-US" sz="3200" b="1" dirty="0">
                <a:solidFill>
                  <a:srgbClr val="60A6DA"/>
                </a:solidFill>
                <a:latin typeface="+mj-lt"/>
                <a:ea typeface="+mj-ea"/>
                <a:cs typeface="+mj-cs"/>
              </a:rPr>
              <a:t>t</a:t>
            </a:r>
            <a:r>
              <a:rPr lang="en-US" sz="3200" b="1" noProof="0" dirty="0" err="1">
                <a:solidFill>
                  <a:srgbClr val="60A6DA"/>
                </a:solidFill>
                <a:latin typeface="+mj-lt"/>
                <a:ea typeface="+mj-ea"/>
                <a:cs typeface="+mj-cs"/>
              </a:rPr>
              <a:t>ype</a:t>
            </a:r>
            <a:endParaRPr lang="en-US" sz="3200" b="1" noProof="0" dirty="0">
              <a:solidFill>
                <a:srgbClr val="60A6DA"/>
              </a:solidFill>
              <a:latin typeface="+mj-lt"/>
              <a:ea typeface="+mj-ea"/>
              <a:cs typeface="+mj-cs"/>
            </a:endParaRPr>
          </a:p>
        </p:txBody>
      </p:sp>
      <p:sp>
        <p:nvSpPr>
          <p:cNvPr id="6" name="TextBox 5">
            <a:extLst>
              <a:ext uri="{FF2B5EF4-FFF2-40B4-BE49-F238E27FC236}">
                <a16:creationId xmlns:a16="http://schemas.microsoft.com/office/drawing/2014/main" id="{8265F6B0-7C84-9BDB-2C3F-2BD55F73E573}"/>
              </a:ext>
            </a:extLst>
          </p:cNvPr>
          <p:cNvSpPr txBox="1"/>
          <p:nvPr/>
        </p:nvSpPr>
        <p:spPr>
          <a:xfrm>
            <a:off x="628651" y="1829703"/>
            <a:ext cx="8072289" cy="1877437"/>
          </a:xfrm>
          <a:prstGeom prst="rect">
            <a:avLst/>
          </a:prstGeom>
          <a:noFill/>
        </p:spPr>
        <p:txBody>
          <a:bodyPr wrap="square" rtlCol="0">
            <a:spAutoFit/>
          </a:bodyPr>
          <a:lstStyle/>
          <a:p>
            <a:r>
              <a:rPr lang="en-US" sz="3200" b="1" u="sng" noProof="0" dirty="0"/>
              <a:t>Value types</a:t>
            </a:r>
          </a:p>
          <a:p>
            <a:pPr marL="457200" indent="-457200">
              <a:buFont typeface="Arial" panose="020B0604020202020204" pitchFamily="34" charset="0"/>
              <a:buChar char="•"/>
            </a:pPr>
            <a:r>
              <a:rPr lang="en-US" sz="2800" dirty="0"/>
              <a:t>Eager evaluation </a:t>
            </a:r>
          </a:p>
          <a:p>
            <a:pPr marL="457200" indent="-457200">
              <a:buFont typeface="Arial" panose="020B0604020202020204" pitchFamily="34" charset="0"/>
              <a:buChar char="•"/>
            </a:pPr>
            <a:r>
              <a:rPr lang="en-US" sz="2800" dirty="0"/>
              <a:t>Evaluation context of the caller: populated by everything outside of the UDF</a:t>
            </a:r>
          </a:p>
        </p:txBody>
      </p:sp>
      <p:sp>
        <p:nvSpPr>
          <p:cNvPr id="10" name="TextBox 9">
            <a:extLst>
              <a:ext uri="{FF2B5EF4-FFF2-40B4-BE49-F238E27FC236}">
                <a16:creationId xmlns:a16="http://schemas.microsoft.com/office/drawing/2014/main" id="{9DBCE3FE-67F1-1F61-FB41-95B2BC2371BC}"/>
              </a:ext>
            </a:extLst>
          </p:cNvPr>
          <p:cNvSpPr txBox="1"/>
          <p:nvPr/>
        </p:nvSpPr>
        <p:spPr>
          <a:xfrm>
            <a:off x="628650" y="3891392"/>
            <a:ext cx="7629230" cy="1446550"/>
          </a:xfrm>
          <a:prstGeom prst="rect">
            <a:avLst/>
          </a:prstGeom>
          <a:noFill/>
        </p:spPr>
        <p:txBody>
          <a:bodyPr wrap="square" rtlCol="0">
            <a:spAutoFit/>
          </a:bodyPr>
          <a:lstStyle/>
          <a:p>
            <a:r>
              <a:rPr lang="en-US" sz="3200" b="1" u="sng" noProof="0" dirty="0"/>
              <a:t>Expression types</a:t>
            </a:r>
          </a:p>
          <a:p>
            <a:pPr marL="457200" indent="-457200">
              <a:buFont typeface="Arial" panose="020B0604020202020204" pitchFamily="34" charset="0"/>
              <a:buChar char="•"/>
            </a:pPr>
            <a:r>
              <a:rPr lang="en-US" sz="2800" dirty="0"/>
              <a:t>Lazy evaluation</a:t>
            </a:r>
          </a:p>
          <a:p>
            <a:pPr marL="457200" indent="-457200">
              <a:buFont typeface="Arial" panose="020B0604020202020204" pitchFamily="34" charset="0"/>
              <a:buChar char="•"/>
            </a:pPr>
            <a:r>
              <a:rPr lang="en-US" sz="2800" dirty="0"/>
              <a:t>UDF modifies caller context</a:t>
            </a:r>
          </a:p>
        </p:txBody>
      </p:sp>
    </p:spTree>
    <p:extLst>
      <p:ext uri="{BB962C8B-B14F-4D97-AF65-F5344CB8AC3E}">
        <p14:creationId xmlns:p14="http://schemas.microsoft.com/office/powerpoint/2010/main" val="60865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CCBF1-FA4B-D734-AA8E-4F3CDFBFF9D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50422CC-1165-7414-254E-FE6503461592}"/>
              </a:ext>
            </a:extLst>
          </p:cNvPr>
          <p:cNvSpPr txBox="1"/>
          <p:nvPr/>
        </p:nvSpPr>
        <p:spPr>
          <a:xfrm>
            <a:off x="666358" y="391373"/>
            <a:ext cx="6083053" cy="584775"/>
          </a:xfrm>
          <a:prstGeom prst="rect">
            <a:avLst/>
          </a:prstGeom>
          <a:noFill/>
        </p:spPr>
        <p:txBody>
          <a:bodyPr wrap="square" rtlCol="0">
            <a:spAutoFit/>
          </a:bodyPr>
          <a:lstStyle/>
          <a:p>
            <a:r>
              <a:rPr lang="en-US" sz="3200" b="1" noProof="0" dirty="0">
                <a:solidFill>
                  <a:srgbClr val="60A6DA"/>
                </a:solidFill>
                <a:latin typeface="+mj-lt"/>
                <a:ea typeface="+mj-ea"/>
                <a:cs typeface="+mj-cs"/>
              </a:rPr>
              <a:t>Type</a:t>
            </a:r>
          </a:p>
        </p:txBody>
      </p:sp>
      <p:pic>
        <p:nvPicPr>
          <p:cNvPr id="5" name="Picture 4">
            <a:extLst>
              <a:ext uri="{FF2B5EF4-FFF2-40B4-BE49-F238E27FC236}">
                <a16:creationId xmlns:a16="http://schemas.microsoft.com/office/drawing/2014/main" id="{DD040206-4405-D1D2-EB67-9A1FB67722BE}"/>
              </a:ext>
            </a:extLst>
          </p:cNvPr>
          <p:cNvPicPr>
            <a:picLocks noChangeAspect="1"/>
          </p:cNvPicPr>
          <p:nvPr/>
        </p:nvPicPr>
        <p:blipFill>
          <a:blip r:embed="rId2"/>
          <a:stretch>
            <a:fillRect/>
          </a:stretch>
        </p:blipFill>
        <p:spPr>
          <a:xfrm>
            <a:off x="666357" y="1081064"/>
            <a:ext cx="6375465" cy="813723"/>
          </a:xfrm>
          <a:prstGeom prst="rect">
            <a:avLst/>
          </a:prstGeom>
        </p:spPr>
      </p:pic>
      <p:pic>
        <p:nvPicPr>
          <p:cNvPr id="8" name="Picture 7">
            <a:extLst>
              <a:ext uri="{FF2B5EF4-FFF2-40B4-BE49-F238E27FC236}">
                <a16:creationId xmlns:a16="http://schemas.microsoft.com/office/drawing/2014/main" id="{5FF34C02-FC07-31A6-295C-D97AC001853B}"/>
              </a:ext>
            </a:extLst>
          </p:cNvPr>
          <p:cNvPicPr>
            <a:picLocks noChangeAspect="1"/>
          </p:cNvPicPr>
          <p:nvPr/>
        </p:nvPicPr>
        <p:blipFill>
          <a:blip r:embed="rId3"/>
          <a:stretch>
            <a:fillRect/>
          </a:stretch>
        </p:blipFill>
        <p:spPr>
          <a:xfrm>
            <a:off x="666358" y="2140486"/>
            <a:ext cx="6509788" cy="813723"/>
          </a:xfrm>
          <a:prstGeom prst="rect">
            <a:avLst/>
          </a:prstGeom>
        </p:spPr>
      </p:pic>
      <p:sp>
        <p:nvSpPr>
          <p:cNvPr id="9" name="TextBox 8">
            <a:extLst>
              <a:ext uri="{FF2B5EF4-FFF2-40B4-BE49-F238E27FC236}">
                <a16:creationId xmlns:a16="http://schemas.microsoft.com/office/drawing/2014/main" id="{2DB727BC-E6E5-F2F7-EA48-F28DD9F717AC}"/>
              </a:ext>
            </a:extLst>
          </p:cNvPr>
          <p:cNvSpPr txBox="1"/>
          <p:nvPr/>
        </p:nvSpPr>
        <p:spPr>
          <a:xfrm>
            <a:off x="666357" y="2990690"/>
            <a:ext cx="7645138" cy="1477328"/>
          </a:xfrm>
          <a:prstGeom prst="rect">
            <a:avLst/>
          </a:prstGeom>
          <a:noFill/>
        </p:spPr>
        <p:txBody>
          <a:bodyPr wrap="square" rtlCol="0">
            <a:spAutoFit/>
          </a:bodyPr>
          <a:lstStyle/>
          <a:p>
            <a:r>
              <a:rPr lang="en-US" dirty="0"/>
              <a:t>Measure := </a:t>
            </a:r>
          </a:p>
          <a:p>
            <a:r>
              <a:rPr lang="en-US" dirty="0"/>
              <a:t>CALCULATE ( </a:t>
            </a:r>
            <a:br>
              <a:rPr lang="en-US" dirty="0"/>
            </a:br>
            <a:r>
              <a:rPr lang="en-US" dirty="0"/>
              <a:t>	&lt;Function&gt; ( [Gross Sales] ), </a:t>
            </a:r>
            <a:br>
              <a:rPr lang="en-US" dirty="0"/>
            </a:br>
            <a:r>
              <a:rPr lang="en-US" dirty="0"/>
              <a:t>	</a:t>
            </a:r>
            <a:r>
              <a:rPr lang="en-US" dirty="0" err="1"/>
              <a:t>dim_Date</a:t>
            </a:r>
            <a:r>
              <a:rPr lang="en-US" dirty="0"/>
              <a:t>[</a:t>
            </a:r>
            <a:r>
              <a:rPr lang="en-US" dirty="0" err="1"/>
              <a:t>FiscalYear</a:t>
            </a:r>
            <a:r>
              <a:rPr lang="en-US" dirty="0"/>
              <a:t>] = 2013 </a:t>
            </a:r>
            <a:br>
              <a:rPr lang="en-US" dirty="0"/>
            </a:br>
            <a:r>
              <a:rPr lang="en-US" dirty="0"/>
              <a:t>)</a:t>
            </a:r>
          </a:p>
        </p:txBody>
      </p:sp>
      <p:pic>
        <p:nvPicPr>
          <p:cNvPr id="14" name="Picture 13">
            <a:extLst>
              <a:ext uri="{FF2B5EF4-FFF2-40B4-BE49-F238E27FC236}">
                <a16:creationId xmlns:a16="http://schemas.microsoft.com/office/drawing/2014/main" id="{9403E08A-D4FF-6036-BFE3-740175926AE7}"/>
              </a:ext>
            </a:extLst>
          </p:cNvPr>
          <p:cNvPicPr>
            <a:picLocks noChangeAspect="1"/>
          </p:cNvPicPr>
          <p:nvPr/>
        </p:nvPicPr>
        <p:blipFill>
          <a:blip r:embed="rId4"/>
          <a:stretch>
            <a:fillRect/>
          </a:stretch>
        </p:blipFill>
        <p:spPr>
          <a:xfrm>
            <a:off x="3472120" y="4732924"/>
            <a:ext cx="4839375" cy="12670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99686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E27EA-C383-28DE-2625-45E6337191B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E3ADA63-CE63-51F9-6E03-78CE0ACF884C}"/>
              </a:ext>
            </a:extLst>
          </p:cNvPr>
          <p:cNvSpPr txBox="1"/>
          <p:nvPr/>
        </p:nvSpPr>
        <p:spPr>
          <a:xfrm>
            <a:off x="628650" y="1060676"/>
            <a:ext cx="6083053" cy="584775"/>
          </a:xfrm>
          <a:prstGeom prst="rect">
            <a:avLst/>
          </a:prstGeom>
          <a:noFill/>
        </p:spPr>
        <p:txBody>
          <a:bodyPr wrap="square" rtlCol="0">
            <a:spAutoFit/>
          </a:bodyPr>
          <a:lstStyle/>
          <a:p>
            <a:r>
              <a:rPr lang="en-US" sz="3200" b="1" noProof="0" dirty="0">
                <a:solidFill>
                  <a:srgbClr val="60A6DA"/>
                </a:solidFill>
                <a:latin typeface="+mj-lt"/>
                <a:ea typeface="+mj-ea"/>
                <a:cs typeface="+mj-cs"/>
              </a:rPr>
              <a:t>subtype</a:t>
            </a:r>
          </a:p>
        </p:txBody>
      </p:sp>
      <p:sp>
        <p:nvSpPr>
          <p:cNvPr id="8" name="TextBox 7">
            <a:extLst>
              <a:ext uri="{FF2B5EF4-FFF2-40B4-BE49-F238E27FC236}">
                <a16:creationId xmlns:a16="http://schemas.microsoft.com/office/drawing/2014/main" id="{2913F6A2-0273-3705-FAE4-3FEE57262A26}"/>
              </a:ext>
            </a:extLst>
          </p:cNvPr>
          <p:cNvSpPr txBox="1"/>
          <p:nvPr/>
        </p:nvSpPr>
        <p:spPr>
          <a:xfrm>
            <a:off x="5164823" y="1713554"/>
            <a:ext cx="3436527" cy="1200329"/>
          </a:xfrm>
          <a:prstGeom prst="rect">
            <a:avLst/>
          </a:prstGeom>
          <a:noFill/>
        </p:spPr>
        <p:txBody>
          <a:bodyPr wrap="square" rtlCol="0">
            <a:spAutoFit/>
          </a:bodyPr>
          <a:lstStyle/>
          <a:p>
            <a:r>
              <a:rPr lang="nl-NL" dirty="0" err="1"/>
              <a:t>When</a:t>
            </a:r>
            <a:r>
              <a:rPr lang="nl-NL" dirty="0"/>
              <a:t> </a:t>
            </a:r>
            <a:r>
              <a:rPr lang="nl-NL" dirty="0" err="1"/>
              <a:t>specifying</a:t>
            </a:r>
            <a:r>
              <a:rPr lang="nl-NL" dirty="0"/>
              <a:t> a subtype </a:t>
            </a:r>
            <a:r>
              <a:rPr lang="nl-NL" dirty="0" err="1"/>
              <a:t>you</a:t>
            </a:r>
            <a:r>
              <a:rPr lang="nl-NL" dirty="0"/>
              <a:t> </a:t>
            </a:r>
            <a:r>
              <a:rPr lang="nl-NL" dirty="0" err="1"/>
              <a:t>don’t</a:t>
            </a:r>
            <a:r>
              <a:rPr lang="nl-NL" dirty="0"/>
              <a:t> </a:t>
            </a:r>
            <a:r>
              <a:rPr lang="nl-NL" dirty="0" err="1"/>
              <a:t>also</a:t>
            </a:r>
            <a:r>
              <a:rPr lang="nl-NL" dirty="0"/>
              <a:t> </a:t>
            </a:r>
            <a:r>
              <a:rPr lang="nl-NL" dirty="0" err="1"/>
              <a:t>need</a:t>
            </a:r>
            <a:r>
              <a:rPr lang="nl-NL" dirty="0"/>
              <a:t> </a:t>
            </a:r>
            <a:r>
              <a:rPr lang="nl-NL" dirty="0" err="1"/>
              <a:t>to</a:t>
            </a:r>
            <a:r>
              <a:rPr lang="nl-NL" dirty="0"/>
              <a:t> </a:t>
            </a:r>
            <a:r>
              <a:rPr lang="nl-NL" dirty="0" err="1"/>
              <a:t>define</a:t>
            </a:r>
            <a:r>
              <a:rPr lang="nl-NL" dirty="0"/>
              <a:t> </a:t>
            </a:r>
            <a:r>
              <a:rPr lang="nl-NL" dirty="0" err="1"/>
              <a:t>the</a:t>
            </a:r>
            <a:r>
              <a:rPr lang="nl-NL" dirty="0"/>
              <a:t> parameter as a </a:t>
            </a:r>
            <a:r>
              <a:rPr lang="nl-NL" dirty="0" err="1"/>
              <a:t>scalar</a:t>
            </a:r>
            <a:r>
              <a:rPr lang="nl-NL" dirty="0"/>
              <a:t>.</a:t>
            </a:r>
            <a:br>
              <a:rPr lang="nl-NL" dirty="0"/>
            </a:br>
            <a:r>
              <a:rPr lang="nl-NL" dirty="0" err="1"/>
              <a:t>That</a:t>
            </a:r>
            <a:r>
              <a:rPr lang="nl-NL" dirty="0"/>
              <a:t> is </a:t>
            </a:r>
            <a:r>
              <a:rPr lang="nl-NL" dirty="0" err="1"/>
              <a:t>automatically</a:t>
            </a:r>
            <a:r>
              <a:rPr lang="nl-NL" dirty="0"/>
              <a:t> </a:t>
            </a:r>
            <a:r>
              <a:rPr lang="nl-NL" dirty="0" err="1"/>
              <a:t>assumed</a:t>
            </a:r>
            <a:r>
              <a:rPr lang="nl-NL" dirty="0"/>
              <a:t>.</a:t>
            </a:r>
          </a:p>
        </p:txBody>
      </p:sp>
      <p:pic>
        <p:nvPicPr>
          <p:cNvPr id="11" name="Picture 10">
            <a:extLst>
              <a:ext uri="{FF2B5EF4-FFF2-40B4-BE49-F238E27FC236}">
                <a16:creationId xmlns:a16="http://schemas.microsoft.com/office/drawing/2014/main" id="{E824BD33-8611-A55E-665C-06C9AF576254}"/>
              </a:ext>
            </a:extLst>
          </p:cNvPr>
          <p:cNvPicPr>
            <a:picLocks noChangeAspect="1"/>
          </p:cNvPicPr>
          <p:nvPr/>
        </p:nvPicPr>
        <p:blipFill>
          <a:blip r:embed="rId2"/>
          <a:stretch>
            <a:fillRect/>
          </a:stretch>
        </p:blipFill>
        <p:spPr>
          <a:xfrm>
            <a:off x="542650" y="1645451"/>
            <a:ext cx="3728580" cy="4151873"/>
          </a:xfrm>
          <a:prstGeom prst="rect">
            <a:avLst/>
          </a:prstGeom>
        </p:spPr>
      </p:pic>
    </p:spTree>
    <p:extLst>
      <p:ext uri="{BB962C8B-B14F-4D97-AF65-F5344CB8AC3E}">
        <p14:creationId xmlns:p14="http://schemas.microsoft.com/office/powerpoint/2010/main" val="25248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F1AF7-4F35-ABF5-9058-71F2AFF064AA}"/>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89617A73-3849-DAC1-D187-2B24504F611D}"/>
              </a:ext>
            </a:extLst>
          </p:cNvPr>
          <p:cNvSpPr txBox="1"/>
          <p:nvPr/>
        </p:nvSpPr>
        <p:spPr>
          <a:xfrm>
            <a:off x="628650" y="988725"/>
            <a:ext cx="3462401" cy="461665"/>
          </a:xfrm>
          <a:prstGeom prst="rect">
            <a:avLst/>
          </a:prstGeom>
          <a:noFill/>
        </p:spPr>
        <p:txBody>
          <a:bodyPr wrap="square" rtlCol="0">
            <a:spAutoFit/>
          </a:bodyPr>
          <a:lstStyle/>
          <a:p>
            <a:r>
              <a:rPr lang="en-US" sz="2400" b="1" dirty="0">
                <a:solidFill>
                  <a:srgbClr val="60A6DA"/>
                </a:solidFill>
                <a:latin typeface="+mj-lt"/>
                <a:ea typeface="+mj-ea"/>
                <a:cs typeface="+mj-cs"/>
              </a:rPr>
              <a:t>Subtype (datatype)</a:t>
            </a:r>
          </a:p>
        </p:txBody>
      </p:sp>
      <p:pic>
        <p:nvPicPr>
          <p:cNvPr id="4" name="Picture 3">
            <a:extLst>
              <a:ext uri="{FF2B5EF4-FFF2-40B4-BE49-F238E27FC236}">
                <a16:creationId xmlns:a16="http://schemas.microsoft.com/office/drawing/2014/main" id="{75EA0486-25F9-D4B4-FEF5-F36B1FAA0CFD}"/>
              </a:ext>
            </a:extLst>
          </p:cNvPr>
          <p:cNvPicPr>
            <a:picLocks noChangeAspect="1"/>
          </p:cNvPicPr>
          <p:nvPr/>
        </p:nvPicPr>
        <p:blipFill>
          <a:blip r:embed="rId2"/>
          <a:stretch>
            <a:fillRect/>
          </a:stretch>
        </p:blipFill>
        <p:spPr>
          <a:xfrm>
            <a:off x="171611" y="1612323"/>
            <a:ext cx="4400389" cy="33342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BBF59E43-3A81-CDB8-DC94-41E578063CDE}"/>
              </a:ext>
            </a:extLst>
          </p:cNvPr>
          <p:cNvPicPr>
            <a:picLocks noChangeAspect="1"/>
          </p:cNvPicPr>
          <p:nvPr/>
        </p:nvPicPr>
        <p:blipFill>
          <a:blip r:embed="rId3"/>
          <a:stretch>
            <a:fillRect/>
          </a:stretch>
        </p:blipFill>
        <p:spPr>
          <a:xfrm>
            <a:off x="4801947" y="1612323"/>
            <a:ext cx="4170442" cy="33403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08742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9D086-2D12-184C-CEA8-B43EF5D52D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4EE091-0749-60B0-004E-BA6ACDBF5C8D}"/>
              </a:ext>
            </a:extLst>
          </p:cNvPr>
          <p:cNvSpPr>
            <a:spLocks noGrp="1"/>
          </p:cNvSpPr>
          <p:nvPr>
            <p:ph type="title"/>
          </p:nvPr>
        </p:nvSpPr>
        <p:spPr/>
        <p:txBody>
          <a:bodyPr/>
          <a:lstStyle/>
          <a:p>
            <a:r>
              <a:rPr lang="en-US" b="1" dirty="0">
                <a:solidFill>
                  <a:srgbClr val="60A6DA"/>
                </a:solidFill>
              </a:rPr>
              <a:t>Hints Recap</a:t>
            </a:r>
            <a:endParaRPr lang="en-US" b="1" noProof="0" dirty="0">
              <a:solidFill>
                <a:srgbClr val="60A6DA"/>
              </a:solidFill>
            </a:endParaRPr>
          </a:p>
        </p:txBody>
      </p:sp>
      <p:sp>
        <p:nvSpPr>
          <p:cNvPr id="5" name="TextBox 4">
            <a:extLst>
              <a:ext uri="{FF2B5EF4-FFF2-40B4-BE49-F238E27FC236}">
                <a16:creationId xmlns:a16="http://schemas.microsoft.com/office/drawing/2014/main" id="{54459DEA-CB1A-5C4A-17FE-F531F55F50FB}"/>
              </a:ext>
            </a:extLst>
          </p:cNvPr>
          <p:cNvSpPr txBox="1"/>
          <p:nvPr/>
        </p:nvSpPr>
        <p:spPr>
          <a:xfrm>
            <a:off x="628650" y="1644162"/>
            <a:ext cx="6242539" cy="2246769"/>
          </a:xfrm>
          <a:prstGeom prst="rect">
            <a:avLst/>
          </a:prstGeom>
          <a:noFill/>
        </p:spPr>
        <p:txBody>
          <a:bodyPr wrap="square" rtlCol="0">
            <a:spAutoFit/>
          </a:bodyPr>
          <a:lstStyle/>
          <a:p>
            <a:r>
              <a:rPr lang="en-US" sz="2800" dirty="0"/>
              <a:t>🏷️</a:t>
            </a:r>
            <a:r>
              <a:rPr lang="nl-NL" sz="2800" dirty="0"/>
              <a:t> Type: </a:t>
            </a:r>
            <a:r>
              <a:rPr lang="nl-NL" sz="2800" dirty="0" err="1"/>
              <a:t>what</a:t>
            </a:r>
            <a:r>
              <a:rPr lang="nl-NL" sz="2800" dirty="0"/>
              <a:t> do </a:t>
            </a:r>
            <a:r>
              <a:rPr lang="nl-NL" sz="2800" dirty="0" err="1"/>
              <a:t>you</a:t>
            </a:r>
            <a:r>
              <a:rPr lang="nl-NL" sz="2800" dirty="0"/>
              <a:t> pass?</a:t>
            </a:r>
          </a:p>
          <a:p>
            <a:endParaRPr lang="nl-NL" sz="2800" dirty="0"/>
          </a:p>
          <a:p>
            <a:r>
              <a:rPr lang="en-US" sz="2800" dirty="0"/>
              <a:t>1️⃣</a:t>
            </a:r>
            <a:r>
              <a:rPr lang="nl-NL" sz="2800" dirty="0"/>
              <a:t> Subtype: </a:t>
            </a:r>
            <a:r>
              <a:rPr lang="nl-NL" sz="2800" dirty="0" err="1"/>
              <a:t>what</a:t>
            </a:r>
            <a:r>
              <a:rPr lang="nl-NL" sz="2800" dirty="0"/>
              <a:t> is </a:t>
            </a:r>
            <a:r>
              <a:rPr lang="nl-NL" sz="2800" dirty="0" err="1"/>
              <a:t>the</a:t>
            </a:r>
            <a:r>
              <a:rPr lang="nl-NL" sz="2800" dirty="0"/>
              <a:t> datatype?</a:t>
            </a:r>
          </a:p>
          <a:p>
            <a:endParaRPr lang="nl-NL" sz="2800" dirty="0"/>
          </a:p>
          <a:p>
            <a:r>
              <a:rPr lang="en-US" sz="2800" dirty="0"/>
              <a:t>⌚</a:t>
            </a:r>
            <a:r>
              <a:rPr lang="nl-NL" sz="2800" dirty="0"/>
              <a:t> Passing Mode: </a:t>
            </a:r>
            <a:r>
              <a:rPr lang="nl-NL" sz="2800" dirty="0" err="1"/>
              <a:t>when</a:t>
            </a:r>
            <a:r>
              <a:rPr lang="nl-NL" sz="2800" dirty="0"/>
              <a:t> is </a:t>
            </a:r>
            <a:r>
              <a:rPr lang="nl-NL" sz="2800" dirty="0" err="1"/>
              <a:t>it</a:t>
            </a:r>
            <a:r>
              <a:rPr lang="nl-NL" sz="2800" dirty="0"/>
              <a:t> </a:t>
            </a:r>
            <a:r>
              <a:rPr lang="nl-NL" sz="2800" dirty="0" err="1"/>
              <a:t>evaluated</a:t>
            </a:r>
            <a:r>
              <a:rPr lang="nl-NL" sz="2800" dirty="0"/>
              <a:t>?</a:t>
            </a:r>
          </a:p>
        </p:txBody>
      </p:sp>
    </p:spTree>
    <p:extLst>
      <p:ext uri="{BB962C8B-B14F-4D97-AF65-F5344CB8AC3E}">
        <p14:creationId xmlns:p14="http://schemas.microsoft.com/office/powerpoint/2010/main" val="339011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1AEEF-8BF4-2E79-347B-F65FAB4581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2EC0F71-C9D9-F8FE-7B05-D40071EFD0BF}"/>
              </a:ext>
            </a:extLst>
          </p:cNvPr>
          <p:cNvSpPr txBox="1"/>
          <p:nvPr/>
        </p:nvSpPr>
        <p:spPr>
          <a:xfrm>
            <a:off x="1092874" y="1876251"/>
            <a:ext cx="7127934" cy="1477328"/>
          </a:xfrm>
          <a:prstGeom prst="rect">
            <a:avLst/>
          </a:prstGeom>
          <a:noFill/>
        </p:spPr>
        <p:txBody>
          <a:bodyPr wrap="square" rtlCol="0">
            <a:spAutoFit/>
          </a:bodyPr>
          <a:lstStyle/>
          <a:p>
            <a:r>
              <a:rPr lang="nl-NL" dirty="0"/>
              <a:t>[val]		Value</a:t>
            </a:r>
          </a:p>
          <a:p>
            <a:r>
              <a:rPr lang="nl-NL" dirty="0" err="1"/>
              <a:t>Eager</a:t>
            </a:r>
            <a:r>
              <a:rPr lang="nl-NL" dirty="0"/>
              <a:t> </a:t>
            </a:r>
            <a:r>
              <a:rPr lang="nl-NL" dirty="0" err="1"/>
              <a:t>evaluation</a:t>
            </a:r>
            <a:r>
              <a:rPr lang="nl-NL" dirty="0"/>
              <a:t> (</a:t>
            </a:r>
            <a:r>
              <a:rPr lang="nl-NL" dirty="0" err="1"/>
              <a:t>evaluation</a:t>
            </a:r>
            <a:r>
              <a:rPr lang="nl-NL" dirty="0"/>
              <a:t> at call site)</a:t>
            </a:r>
          </a:p>
          <a:p>
            <a:endParaRPr lang="nl-NL" dirty="0"/>
          </a:p>
          <a:p>
            <a:r>
              <a:rPr lang="nl-NL" dirty="0"/>
              <a:t>[</a:t>
            </a:r>
            <a:r>
              <a:rPr lang="nl-NL" dirty="0" err="1"/>
              <a:t>expr</a:t>
            </a:r>
            <a:r>
              <a:rPr lang="nl-NL" dirty="0"/>
              <a:t>]	</a:t>
            </a:r>
            <a:r>
              <a:rPr lang="nl-NL" dirty="0" err="1"/>
              <a:t>Expression</a:t>
            </a:r>
            <a:endParaRPr lang="nl-NL" dirty="0"/>
          </a:p>
          <a:p>
            <a:r>
              <a:rPr lang="nl-NL" dirty="0" err="1"/>
              <a:t>Lazy</a:t>
            </a:r>
            <a:r>
              <a:rPr lang="nl-NL" dirty="0"/>
              <a:t> </a:t>
            </a:r>
            <a:r>
              <a:rPr lang="nl-NL" dirty="0" err="1"/>
              <a:t>evaluation</a:t>
            </a:r>
            <a:r>
              <a:rPr lang="nl-NL" dirty="0"/>
              <a:t> (</a:t>
            </a:r>
            <a:r>
              <a:rPr lang="nl-NL" dirty="0" err="1"/>
              <a:t>evaluation</a:t>
            </a:r>
            <a:r>
              <a:rPr lang="nl-NL" dirty="0"/>
              <a:t> </a:t>
            </a:r>
            <a:r>
              <a:rPr lang="nl-NL" dirty="0" err="1"/>
              <a:t>inside</a:t>
            </a:r>
            <a:r>
              <a:rPr lang="nl-NL" dirty="0"/>
              <a:t> </a:t>
            </a:r>
            <a:r>
              <a:rPr lang="nl-NL" dirty="0" err="1"/>
              <a:t>the</a:t>
            </a:r>
            <a:r>
              <a:rPr lang="nl-NL" dirty="0"/>
              <a:t> </a:t>
            </a:r>
            <a:r>
              <a:rPr lang="nl-NL" dirty="0" err="1"/>
              <a:t>function</a:t>
            </a:r>
            <a:r>
              <a:rPr lang="nl-NL" dirty="0"/>
              <a:t>)</a:t>
            </a:r>
          </a:p>
        </p:txBody>
      </p:sp>
      <p:sp>
        <p:nvSpPr>
          <p:cNvPr id="4" name="TextBox 3">
            <a:extLst>
              <a:ext uri="{FF2B5EF4-FFF2-40B4-BE49-F238E27FC236}">
                <a16:creationId xmlns:a16="http://schemas.microsoft.com/office/drawing/2014/main" id="{1EC82351-67B3-D58A-7C62-D99D2A1528CE}"/>
              </a:ext>
            </a:extLst>
          </p:cNvPr>
          <p:cNvSpPr txBox="1"/>
          <p:nvPr/>
        </p:nvSpPr>
        <p:spPr>
          <a:xfrm>
            <a:off x="628650" y="1123552"/>
            <a:ext cx="3462401" cy="461665"/>
          </a:xfrm>
          <a:prstGeom prst="rect">
            <a:avLst/>
          </a:prstGeom>
          <a:noFill/>
        </p:spPr>
        <p:txBody>
          <a:bodyPr wrap="square" rtlCol="0">
            <a:spAutoFit/>
          </a:bodyPr>
          <a:lstStyle/>
          <a:p>
            <a:r>
              <a:rPr lang="en-US" sz="2400" b="1" dirty="0">
                <a:solidFill>
                  <a:srgbClr val="60A6DA"/>
                </a:solidFill>
                <a:latin typeface="+mj-lt"/>
                <a:ea typeface="+mj-ea"/>
                <a:cs typeface="+mj-cs"/>
              </a:rPr>
              <a:t>Passing mode</a:t>
            </a:r>
          </a:p>
        </p:txBody>
      </p:sp>
      <p:sp>
        <p:nvSpPr>
          <p:cNvPr id="6" name="TextBox 5">
            <a:extLst>
              <a:ext uri="{FF2B5EF4-FFF2-40B4-BE49-F238E27FC236}">
                <a16:creationId xmlns:a16="http://schemas.microsoft.com/office/drawing/2014/main" id="{ACC5CEB7-4652-E277-3988-CAEE35EDD24B}"/>
              </a:ext>
            </a:extLst>
          </p:cNvPr>
          <p:cNvSpPr txBox="1"/>
          <p:nvPr/>
        </p:nvSpPr>
        <p:spPr>
          <a:xfrm>
            <a:off x="654952" y="4389330"/>
            <a:ext cx="7886700" cy="923330"/>
          </a:xfrm>
          <a:prstGeom prst="rect">
            <a:avLst/>
          </a:prstGeom>
          <a:noFill/>
        </p:spPr>
        <p:txBody>
          <a:bodyPr wrap="square" rtlCol="0">
            <a:spAutoFit/>
          </a:bodyPr>
          <a:lstStyle/>
          <a:p>
            <a:r>
              <a:rPr lang="en-US" dirty="0"/>
              <a:t>🏷️</a:t>
            </a:r>
            <a:r>
              <a:rPr lang="nl-NL" dirty="0"/>
              <a:t> Type: </a:t>
            </a:r>
            <a:r>
              <a:rPr lang="nl-NL" dirty="0" err="1"/>
              <a:t>chosen</a:t>
            </a:r>
            <a:r>
              <a:rPr lang="nl-NL" dirty="0"/>
              <a:t> object sets default passing type. </a:t>
            </a:r>
            <a:r>
              <a:rPr lang="nl-NL" dirty="0" err="1"/>
              <a:t>Implicit</a:t>
            </a:r>
            <a:r>
              <a:rPr lang="nl-NL" dirty="0"/>
              <a:t>.</a:t>
            </a:r>
          </a:p>
          <a:p>
            <a:br>
              <a:rPr lang="nl-NL" dirty="0"/>
            </a:br>
            <a:r>
              <a:rPr lang="en-US" dirty="0"/>
              <a:t>⌚</a:t>
            </a:r>
            <a:r>
              <a:rPr lang="nl-NL" dirty="0"/>
              <a:t> Passing mode: </a:t>
            </a:r>
            <a:r>
              <a:rPr lang="nl-NL" dirty="0" err="1"/>
              <a:t>explicitly</a:t>
            </a:r>
            <a:r>
              <a:rPr lang="nl-NL" dirty="0"/>
              <a:t> sets </a:t>
            </a:r>
            <a:r>
              <a:rPr lang="nl-NL" dirty="0" err="1"/>
              <a:t>the</a:t>
            </a:r>
            <a:r>
              <a:rPr lang="nl-NL" dirty="0"/>
              <a:t> passing mode </a:t>
            </a:r>
            <a:r>
              <a:rPr lang="nl-NL" dirty="0" err="1"/>
              <a:t>and</a:t>
            </a:r>
            <a:r>
              <a:rPr lang="nl-NL" dirty="0"/>
              <a:t> </a:t>
            </a:r>
            <a:r>
              <a:rPr lang="nl-NL" dirty="0" err="1"/>
              <a:t>can</a:t>
            </a:r>
            <a:r>
              <a:rPr lang="nl-NL" dirty="0"/>
              <a:t> </a:t>
            </a:r>
            <a:r>
              <a:rPr lang="nl-NL" dirty="0" err="1"/>
              <a:t>overwrite</a:t>
            </a:r>
            <a:r>
              <a:rPr lang="nl-NL" dirty="0"/>
              <a:t> </a:t>
            </a:r>
            <a:r>
              <a:rPr lang="nl-NL" dirty="0" err="1"/>
              <a:t>the</a:t>
            </a:r>
            <a:r>
              <a:rPr lang="nl-NL" dirty="0"/>
              <a:t> default</a:t>
            </a:r>
          </a:p>
        </p:txBody>
      </p:sp>
      <p:sp>
        <p:nvSpPr>
          <p:cNvPr id="7" name="TextBox 6">
            <a:extLst>
              <a:ext uri="{FF2B5EF4-FFF2-40B4-BE49-F238E27FC236}">
                <a16:creationId xmlns:a16="http://schemas.microsoft.com/office/drawing/2014/main" id="{153E1424-4ED3-2C15-0DA4-817E4C8F0B28}"/>
              </a:ext>
            </a:extLst>
          </p:cNvPr>
          <p:cNvSpPr txBox="1"/>
          <p:nvPr/>
        </p:nvSpPr>
        <p:spPr>
          <a:xfrm>
            <a:off x="628650" y="1889322"/>
            <a:ext cx="557149" cy="369332"/>
          </a:xfrm>
          <a:prstGeom prst="rect">
            <a:avLst/>
          </a:prstGeom>
          <a:noFill/>
        </p:spPr>
        <p:txBody>
          <a:bodyPr wrap="square" rtlCol="0">
            <a:spAutoFit/>
          </a:bodyPr>
          <a:lstStyle/>
          <a:p>
            <a:r>
              <a:rPr lang="en-US" dirty="0"/>
              <a:t>1️⃣</a:t>
            </a:r>
            <a:endParaRPr lang="nl-NL" dirty="0"/>
          </a:p>
        </p:txBody>
      </p:sp>
      <p:pic>
        <p:nvPicPr>
          <p:cNvPr id="1026" name="Picture 2" descr="Function Icon Vector Art, Icons, and Graphics for Free Download">
            <a:extLst>
              <a:ext uri="{FF2B5EF4-FFF2-40B4-BE49-F238E27FC236}">
                <a16:creationId xmlns:a16="http://schemas.microsoft.com/office/drawing/2014/main" id="{CF20845A-2938-7EBA-454B-8BAB141B83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249" y="2744283"/>
            <a:ext cx="344365" cy="3443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C92C89-EEB9-214B-0BB3-61C3FE916EDD}"/>
              </a:ext>
            </a:extLst>
          </p:cNvPr>
          <p:cNvSpPr txBox="1"/>
          <p:nvPr/>
        </p:nvSpPr>
        <p:spPr>
          <a:xfrm>
            <a:off x="1092874" y="3582186"/>
            <a:ext cx="4179020" cy="369332"/>
          </a:xfrm>
          <a:prstGeom prst="rect">
            <a:avLst/>
          </a:prstGeom>
          <a:noFill/>
        </p:spPr>
        <p:txBody>
          <a:bodyPr wrap="square" rtlCol="0">
            <a:spAutoFit/>
          </a:bodyPr>
          <a:lstStyle/>
          <a:p>
            <a:r>
              <a:rPr lang="nl-NL" b="1" dirty="0" err="1"/>
              <a:t>Didn</a:t>
            </a:r>
            <a:r>
              <a:rPr lang="nl-NL" b="1" dirty="0"/>
              <a:t>’ t we </a:t>
            </a:r>
            <a:r>
              <a:rPr lang="nl-NL" b="1" dirty="0" err="1"/>
              <a:t>already</a:t>
            </a:r>
            <a:r>
              <a:rPr lang="nl-NL" b="1" dirty="0"/>
              <a:t> cover </a:t>
            </a:r>
            <a:r>
              <a:rPr lang="nl-NL" b="1" dirty="0" err="1"/>
              <a:t>this</a:t>
            </a:r>
            <a:r>
              <a:rPr lang="nl-NL" b="1" dirty="0"/>
              <a:t>? </a:t>
            </a:r>
            <a:r>
              <a:rPr lang="en-US" b="1" dirty="0"/>
              <a:t>🤔</a:t>
            </a:r>
            <a:endParaRPr lang="nl-NL" b="1" dirty="0"/>
          </a:p>
        </p:txBody>
      </p:sp>
    </p:spTree>
    <p:extLst>
      <p:ext uri="{BB962C8B-B14F-4D97-AF65-F5344CB8AC3E}">
        <p14:creationId xmlns:p14="http://schemas.microsoft.com/office/powerpoint/2010/main" val="34915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fade">
                                      <p:cBhvr>
                                        <p:cTn id="23" dur="500"/>
                                        <p:tgtEl>
                                          <p:spTgt spid="102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Effect transition="in" filter="fade">
                                      <p:cBhvr>
                                        <p:cTn id="38" dur="500"/>
                                        <p:tgtEl>
                                          <p:spTgt spid="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Effect transition="in" filter="fade">
                                      <p:cBhvr>
                                        <p:cTn id="43"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26C6B-2D4D-45A4-AD4E-36DFDF70337F}"/>
              </a:ext>
            </a:extLst>
          </p:cNvPr>
          <p:cNvSpPr>
            <a:spLocks noGrp="1"/>
          </p:cNvSpPr>
          <p:nvPr>
            <p:ph type="title"/>
          </p:nvPr>
        </p:nvSpPr>
        <p:spPr/>
        <p:txBody>
          <a:bodyPr/>
          <a:lstStyle/>
          <a:p>
            <a:r>
              <a:rPr lang="en-US" b="1" dirty="0">
                <a:solidFill>
                  <a:srgbClr val="60A6DA"/>
                </a:solidFill>
              </a:rPr>
              <a:t>Agenda</a:t>
            </a:r>
            <a:endParaRPr lang="LID4096" b="1" dirty="0">
              <a:solidFill>
                <a:srgbClr val="60A6DA"/>
              </a:solidFill>
            </a:endParaRPr>
          </a:p>
        </p:txBody>
      </p:sp>
      <p:sp>
        <p:nvSpPr>
          <p:cNvPr id="3" name="TextBox 2">
            <a:extLst>
              <a:ext uri="{FF2B5EF4-FFF2-40B4-BE49-F238E27FC236}">
                <a16:creationId xmlns:a16="http://schemas.microsoft.com/office/drawing/2014/main" id="{A0359148-B3E6-4816-ACFE-B064595EB929}"/>
              </a:ext>
            </a:extLst>
          </p:cNvPr>
          <p:cNvSpPr txBox="1"/>
          <p:nvPr/>
        </p:nvSpPr>
        <p:spPr>
          <a:xfrm>
            <a:off x="532800" y="1210224"/>
            <a:ext cx="8611201" cy="4154984"/>
          </a:xfrm>
          <a:prstGeom prst="rect">
            <a:avLst/>
          </a:prstGeom>
          <a:noFill/>
        </p:spPr>
        <p:txBody>
          <a:bodyPr wrap="square" rtlCol="0">
            <a:spAutoFit/>
          </a:bodyPr>
          <a:lstStyle/>
          <a:p>
            <a:r>
              <a:rPr lang="en-US" sz="2400" dirty="0"/>
              <a:t>Why User Defined Functions</a:t>
            </a:r>
          </a:p>
          <a:p>
            <a:br>
              <a:rPr lang="en-US" sz="2400" dirty="0"/>
            </a:br>
            <a:r>
              <a:rPr lang="en-US" sz="2400" dirty="0"/>
              <a:t>Syntax</a:t>
            </a:r>
          </a:p>
          <a:p>
            <a:br>
              <a:rPr lang="en-US" sz="2400" dirty="0"/>
            </a:br>
            <a:r>
              <a:rPr lang="en-US" sz="2400" dirty="0"/>
              <a:t>Filter Context Recap</a:t>
            </a:r>
          </a:p>
          <a:p>
            <a:endParaRPr lang="en-US" sz="2400" dirty="0"/>
          </a:p>
          <a:p>
            <a:r>
              <a:rPr lang="en-US" sz="2400" dirty="0"/>
              <a:t>Examples and Use Cases</a:t>
            </a:r>
            <a:br>
              <a:rPr lang="en-US" sz="2400" dirty="0"/>
            </a:br>
            <a:br>
              <a:rPr lang="en-US" sz="2400" dirty="0"/>
            </a:br>
            <a:r>
              <a:rPr lang="en-US" sz="2400" dirty="0"/>
              <a:t>UDF vs Calculation groups</a:t>
            </a:r>
          </a:p>
          <a:p>
            <a:endParaRPr lang="en-US" sz="2400" dirty="0"/>
          </a:p>
          <a:p>
            <a:r>
              <a:rPr lang="en-US" sz="2400" dirty="0"/>
              <a:t>DAX Lib</a:t>
            </a:r>
          </a:p>
        </p:txBody>
      </p:sp>
    </p:spTree>
    <p:extLst>
      <p:ext uri="{BB962C8B-B14F-4D97-AF65-F5344CB8AC3E}">
        <p14:creationId xmlns:p14="http://schemas.microsoft.com/office/powerpoint/2010/main" val="29389668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1067F-3E64-CD6E-20A6-8798D53106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3EDD63-AF94-A592-D2AD-46CDF6C3131C}"/>
              </a:ext>
            </a:extLst>
          </p:cNvPr>
          <p:cNvSpPr>
            <a:spLocks noGrp="1"/>
          </p:cNvSpPr>
          <p:nvPr>
            <p:ph type="ctrTitle"/>
          </p:nvPr>
        </p:nvSpPr>
        <p:spPr>
          <a:xfrm>
            <a:off x="841340" y="1041400"/>
            <a:ext cx="7793611" cy="2387600"/>
          </a:xfrm>
        </p:spPr>
        <p:txBody>
          <a:bodyPr>
            <a:normAutofit/>
          </a:bodyPr>
          <a:lstStyle/>
          <a:p>
            <a:r>
              <a:rPr lang="en-US" b="1" dirty="0"/>
              <a:t>Examples and Use Cases</a:t>
            </a:r>
          </a:p>
        </p:txBody>
      </p:sp>
    </p:spTree>
    <p:extLst>
      <p:ext uri="{BB962C8B-B14F-4D97-AF65-F5344CB8AC3E}">
        <p14:creationId xmlns:p14="http://schemas.microsoft.com/office/powerpoint/2010/main" val="9328029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A7E23-FD70-1340-91A3-DED3C82B365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B16301F-3C0E-997B-DFF4-2EE5E429D194}"/>
              </a:ext>
            </a:extLst>
          </p:cNvPr>
          <p:cNvPicPr>
            <a:picLocks noChangeAspect="1"/>
          </p:cNvPicPr>
          <p:nvPr/>
        </p:nvPicPr>
        <p:blipFill>
          <a:blip r:embed="rId2"/>
          <a:stretch>
            <a:fillRect/>
          </a:stretch>
        </p:blipFill>
        <p:spPr>
          <a:xfrm>
            <a:off x="628650" y="1634125"/>
            <a:ext cx="5210902" cy="724001"/>
          </a:xfrm>
          <a:prstGeom prst="rect">
            <a:avLst/>
          </a:prstGeom>
        </p:spPr>
      </p:pic>
      <p:pic>
        <p:nvPicPr>
          <p:cNvPr id="14" name="Picture 13">
            <a:extLst>
              <a:ext uri="{FF2B5EF4-FFF2-40B4-BE49-F238E27FC236}">
                <a16:creationId xmlns:a16="http://schemas.microsoft.com/office/drawing/2014/main" id="{5392646C-0997-1703-4AC4-DFEF6FAD2ACC}"/>
              </a:ext>
            </a:extLst>
          </p:cNvPr>
          <p:cNvPicPr>
            <a:picLocks noChangeAspect="1"/>
          </p:cNvPicPr>
          <p:nvPr/>
        </p:nvPicPr>
        <p:blipFill>
          <a:blip r:embed="rId3"/>
          <a:stretch>
            <a:fillRect/>
          </a:stretch>
        </p:blipFill>
        <p:spPr>
          <a:xfrm>
            <a:off x="730870" y="2386407"/>
            <a:ext cx="3553321" cy="3019846"/>
          </a:xfrm>
          <a:prstGeom prst="rect">
            <a:avLst/>
          </a:prstGeom>
        </p:spPr>
      </p:pic>
      <p:sp>
        <p:nvSpPr>
          <p:cNvPr id="2" name="TextBox 1">
            <a:extLst>
              <a:ext uri="{FF2B5EF4-FFF2-40B4-BE49-F238E27FC236}">
                <a16:creationId xmlns:a16="http://schemas.microsoft.com/office/drawing/2014/main" id="{DE270866-68C7-D89A-2A5C-46633B64F95C}"/>
              </a:ext>
            </a:extLst>
          </p:cNvPr>
          <p:cNvSpPr txBox="1"/>
          <p:nvPr/>
        </p:nvSpPr>
        <p:spPr>
          <a:xfrm>
            <a:off x="2725279" y="375549"/>
            <a:ext cx="3117824" cy="523220"/>
          </a:xfrm>
          <a:prstGeom prst="rect">
            <a:avLst/>
          </a:prstGeom>
          <a:noFill/>
        </p:spPr>
        <p:txBody>
          <a:bodyPr wrap="square" rtlCol="0">
            <a:spAutoFit/>
          </a:bodyPr>
          <a:lstStyle/>
          <a:p>
            <a:r>
              <a:rPr lang="en-US" sz="2800" b="1" dirty="0">
                <a:solidFill>
                  <a:srgbClr val="60A6DA"/>
                </a:solidFill>
                <a:latin typeface="+mj-lt"/>
                <a:ea typeface="+mj-ea"/>
                <a:cs typeface="+mj-cs"/>
              </a:rPr>
              <a:t>Discount Correction</a:t>
            </a:r>
          </a:p>
        </p:txBody>
      </p:sp>
    </p:spTree>
    <p:extLst>
      <p:ext uri="{BB962C8B-B14F-4D97-AF65-F5344CB8AC3E}">
        <p14:creationId xmlns:p14="http://schemas.microsoft.com/office/powerpoint/2010/main" val="104293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3B3ED-925B-5444-0EF4-76BB334904D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29C669B-B1F1-7E1A-526D-770BF040350E}"/>
              </a:ext>
            </a:extLst>
          </p:cNvPr>
          <p:cNvPicPr>
            <a:picLocks noChangeAspect="1"/>
          </p:cNvPicPr>
          <p:nvPr/>
        </p:nvPicPr>
        <p:blipFill>
          <a:blip r:embed="rId2"/>
          <a:srcRect b="65855"/>
          <a:stretch>
            <a:fillRect/>
          </a:stretch>
        </p:blipFill>
        <p:spPr>
          <a:xfrm>
            <a:off x="4572000" y="501765"/>
            <a:ext cx="4235389" cy="1358798"/>
          </a:xfrm>
          <a:prstGeom prst="rect">
            <a:avLst/>
          </a:prstGeom>
        </p:spPr>
      </p:pic>
      <p:sp>
        <p:nvSpPr>
          <p:cNvPr id="16" name="Rectangle 15">
            <a:extLst>
              <a:ext uri="{FF2B5EF4-FFF2-40B4-BE49-F238E27FC236}">
                <a16:creationId xmlns:a16="http://schemas.microsoft.com/office/drawing/2014/main" id="{8DF2A576-2140-3FBE-4F89-2AF275656CEA}"/>
              </a:ext>
            </a:extLst>
          </p:cNvPr>
          <p:cNvSpPr/>
          <p:nvPr/>
        </p:nvSpPr>
        <p:spPr>
          <a:xfrm>
            <a:off x="7462694" y="875549"/>
            <a:ext cx="263951" cy="216816"/>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3" name="Picture 12">
            <a:extLst>
              <a:ext uri="{FF2B5EF4-FFF2-40B4-BE49-F238E27FC236}">
                <a16:creationId xmlns:a16="http://schemas.microsoft.com/office/drawing/2014/main" id="{5E74F79E-FB16-63DF-5D50-536F9D0FE9DC}"/>
              </a:ext>
            </a:extLst>
          </p:cNvPr>
          <p:cNvPicPr>
            <a:picLocks noChangeAspect="1"/>
          </p:cNvPicPr>
          <p:nvPr/>
        </p:nvPicPr>
        <p:blipFill>
          <a:blip r:embed="rId2"/>
          <a:srcRect t="34146"/>
          <a:stretch>
            <a:fillRect/>
          </a:stretch>
        </p:blipFill>
        <p:spPr>
          <a:xfrm>
            <a:off x="4575149" y="1860563"/>
            <a:ext cx="4235389" cy="2620650"/>
          </a:xfrm>
          <a:prstGeom prst="rect">
            <a:avLst/>
          </a:prstGeom>
        </p:spPr>
      </p:pic>
      <p:sp>
        <p:nvSpPr>
          <p:cNvPr id="18" name="Rectangle 17">
            <a:extLst>
              <a:ext uri="{FF2B5EF4-FFF2-40B4-BE49-F238E27FC236}">
                <a16:creationId xmlns:a16="http://schemas.microsoft.com/office/drawing/2014/main" id="{BC365906-A9D9-995F-916E-782B4E97BAB0}"/>
              </a:ext>
            </a:extLst>
          </p:cNvPr>
          <p:cNvSpPr/>
          <p:nvPr/>
        </p:nvSpPr>
        <p:spPr>
          <a:xfrm>
            <a:off x="6508994" y="4064015"/>
            <a:ext cx="2226319" cy="176961"/>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Box 2">
            <a:extLst>
              <a:ext uri="{FF2B5EF4-FFF2-40B4-BE49-F238E27FC236}">
                <a16:creationId xmlns:a16="http://schemas.microsoft.com/office/drawing/2014/main" id="{6355D11B-5BF5-E90C-50C6-3DDF6637BDDF}"/>
              </a:ext>
            </a:extLst>
          </p:cNvPr>
          <p:cNvSpPr txBox="1"/>
          <p:nvPr/>
        </p:nvSpPr>
        <p:spPr>
          <a:xfrm>
            <a:off x="2874167" y="4802612"/>
            <a:ext cx="6036992" cy="646331"/>
          </a:xfrm>
          <a:prstGeom prst="rect">
            <a:avLst/>
          </a:prstGeom>
          <a:noFill/>
        </p:spPr>
        <p:txBody>
          <a:bodyPr wrap="square" rtlCol="0">
            <a:spAutoFit/>
          </a:bodyPr>
          <a:lstStyle/>
          <a:p>
            <a:r>
              <a:rPr lang="en-US" dirty="0"/>
              <a:t>Type decimal, so scalar, so value type, so eager evaluation.</a:t>
            </a:r>
            <a:br>
              <a:rPr lang="en-US" dirty="0"/>
            </a:br>
            <a:r>
              <a:rPr lang="en-US" dirty="0"/>
              <a:t>In the context of the caller, not the function </a:t>
            </a:r>
            <a:endParaRPr lang="en-US" noProof="0" dirty="0"/>
          </a:p>
        </p:txBody>
      </p:sp>
      <p:pic>
        <p:nvPicPr>
          <p:cNvPr id="8" name="Picture 7">
            <a:extLst>
              <a:ext uri="{FF2B5EF4-FFF2-40B4-BE49-F238E27FC236}">
                <a16:creationId xmlns:a16="http://schemas.microsoft.com/office/drawing/2014/main" id="{4306148A-CFBD-7215-53FA-38304FDA1C73}"/>
              </a:ext>
            </a:extLst>
          </p:cNvPr>
          <p:cNvPicPr>
            <a:picLocks noChangeAspect="1"/>
          </p:cNvPicPr>
          <p:nvPr/>
        </p:nvPicPr>
        <p:blipFill>
          <a:blip r:embed="rId3"/>
          <a:stretch>
            <a:fillRect/>
          </a:stretch>
        </p:blipFill>
        <p:spPr>
          <a:xfrm>
            <a:off x="241170" y="501765"/>
            <a:ext cx="3477358" cy="1354703"/>
          </a:xfrm>
          <a:prstGeom prst="rect">
            <a:avLst/>
          </a:prstGeom>
        </p:spPr>
      </p:pic>
      <p:pic>
        <p:nvPicPr>
          <p:cNvPr id="10" name="Picture 9">
            <a:extLst>
              <a:ext uri="{FF2B5EF4-FFF2-40B4-BE49-F238E27FC236}">
                <a16:creationId xmlns:a16="http://schemas.microsoft.com/office/drawing/2014/main" id="{C7154BDB-D444-712F-1591-8E239DFCF57C}"/>
              </a:ext>
            </a:extLst>
          </p:cNvPr>
          <p:cNvPicPr>
            <a:picLocks noChangeAspect="1"/>
          </p:cNvPicPr>
          <p:nvPr/>
        </p:nvPicPr>
        <p:blipFill>
          <a:blip r:embed="rId2"/>
          <a:srcRect t="72809"/>
          <a:stretch>
            <a:fillRect/>
          </a:stretch>
        </p:blipFill>
        <p:spPr>
          <a:xfrm>
            <a:off x="264535" y="3496901"/>
            <a:ext cx="4235389" cy="1082069"/>
          </a:xfrm>
          <a:prstGeom prst="rect">
            <a:avLst/>
          </a:prstGeom>
        </p:spPr>
      </p:pic>
      <p:sp>
        <p:nvSpPr>
          <p:cNvPr id="28" name="Rectangle 27">
            <a:extLst>
              <a:ext uri="{FF2B5EF4-FFF2-40B4-BE49-F238E27FC236}">
                <a16:creationId xmlns:a16="http://schemas.microsoft.com/office/drawing/2014/main" id="{9113DFF6-1A4B-E5FA-554A-9A9A75A91E07}"/>
              </a:ext>
            </a:extLst>
          </p:cNvPr>
          <p:cNvSpPr/>
          <p:nvPr/>
        </p:nvSpPr>
        <p:spPr>
          <a:xfrm>
            <a:off x="1979849" y="4139307"/>
            <a:ext cx="2441113" cy="203337"/>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27" name="Picture 26">
            <a:extLst>
              <a:ext uri="{FF2B5EF4-FFF2-40B4-BE49-F238E27FC236}">
                <a16:creationId xmlns:a16="http://schemas.microsoft.com/office/drawing/2014/main" id="{98BEF354-E638-89EF-C0C1-838916A7513F}"/>
              </a:ext>
            </a:extLst>
          </p:cNvPr>
          <p:cNvPicPr>
            <a:picLocks noChangeAspect="1"/>
          </p:cNvPicPr>
          <p:nvPr/>
        </p:nvPicPr>
        <p:blipFill>
          <a:blip r:embed="rId2"/>
          <a:srcRect t="34146" b="28044"/>
          <a:stretch>
            <a:fillRect/>
          </a:stretch>
        </p:blipFill>
        <p:spPr>
          <a:xfrm>
            <a:off x="264535" y="1924370"/>
            <a:ext cx="4235389" cy="1504630"/>
          </a:xfrm>
          <a:prstGeom prst="rect">
            <a:avLst/>
          </a:prstGeom>
        </p:spPr>
      </p:pic>
      <p:sp>
        <p:nvSpPr>
          <p:cNvPr id="7" name="TextBox 6">
            <a:extLst>
              <a:ext uri="{FF2B5EF4-FFF2-40B4-BE49-F238E27FC236}">
                <a16:creationId xmlns:a16="http://schemas.microsoft.com/office/drawing/2014/main" id="{5FC1E432-82F4-CA6D-FCE0-24209436D49D}"/>
              </a:ext>
            </a:extLst>
          </p:cNvPr>
          <p:cNvSpPr txBox="1"/>
          <p:nvPr/>
        </p:nvSpPr>
        <p:spPr>
          <a:xfrm>
            <a:off x="2874167" y="5516845"/>
            <a:ext cx="6036992" cy="646331"/>
          </a:xfrm>
          <a:prstGeom prst="rect">
            <a:avLst/>
          </a:prstGeom>
          <a:noFill/>
        </p:spPr>
        <p:txBody>
          <a:bodyPr wrap="square" rtlCol="0">
            <a:spAutoFit/>
          </a:bodyPr>
          <a:lstStyle/>
          <a:p>
            <a:r>
              <a:rPr lang="en-US" dirty="0"/>
              <a:t>The implicit mode is </a:t>
            </a:r>
            <a:r>
              <a:rPr lang="en-US" dirty="0" err="1"/>
              <a:t>val</a:t>
            </a:r>
            <a:r>
              <a:rPr lang="en-US" dirty="0"/>
              <a:t> (eager), setting it explicitly to </a:t>
            </a:r>
            <a:r>
              <a:rPr lang="en-US" dirty="0" err="1"/>
              <a:t>val</a:t>
            </a:r>
            <a:r>
              <a:rPr lang="en-US" dirty="0"/>
              <a:t> does not change anything</a:t>
            </a:r>
            <a:endParaRPr lang="en-US" noProof="0" dirty="0"/>
          </a:p>
        </p:txBody>
      </p:sp>
      <p:sp>
        <p:nvSpPr>
          <p:cNvPr id="11" name="TextBox 10">
            <a:extLst>
              <a:ext uri="{FF2B5EF4-FFF2-40B4-BE49-F238E27FC236}">
                <a16:creationId xmlns:a16="http://schemas.microsoft.com/office/drawing/2014/main" id="{7F836B67-1BD1-70E3-E1C5-93F77F6D35DC}"/>
              </a:ext>
            </a:extLst>
          </p:cNvPr>
          <p:cNvSpPr txBox="1"/>
          <p:nvPr/>
        </p:nvSpPr>
        <p:spPr>
          <a:xfrm>
            <a:off x="3391170" y="-14422"/>
            <a:ext cx="3117824" cy="523220"/>
          </a:xfrm>
          <a:prstGeom prst="rect">
            <a:avLst/>
          </a:prstGeom>
          <a:noFill/>
        </p:spPr>
        <p:txBody>
          <a:bodyPr wrap="square" rtlCol="0">
            <a:spAutoFit/>
          </a:bodyPr>
          <a:lstStyle/>
          <a:p>
            <a:r>
              <a:rPr lang="en-US" sz="2800" b="1" dirty="0">
                <a:solidFill>
                  <a:srgbClr val="60A6DA"/>
                </a:solidFill>
                <a:latin typeface="+mj-lt"/>
                <a:ea typeface="+mj-ea"/>
                <a:cs typeface="+mj-cs"/>
              </a:rPr>
              <a:t>Previous Month</a:t>
            </a:r>
          </a:p>
        </p:txBody>
      </p:sp>
    </p:spTree>
    <p:extLst>
      <p:ext uri="{BB962C8B-B14F-4D97-AF65-F5344CB8AC3E}">
        <p14:creationId xmlns:p14="http://schemas.microsoft.com/office/powerpoint/2010/main" val="4040289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3" grpId="0"/>
      <p:bldP spid="28" grpId="0" animBg="1"/>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B2BD3-6694-53C1-345B-331DE5053A0D}"/>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B313028A-3253-1781-C193-039FF5C58FD4}"/>
              </a:ext>
            </a:extLst>
          </p:cNvPr>
          <p:cNvGrpSpPr/>
          <p:nvPr/>
        </p:nvGrpSpPr>
        <p:grpSpPr>
          <a:xfrm>
            <a:off x="107029" y="752808"/>
            <a:ext cx="4235389" cy="1358798"/>
            <a:chOff x="173017" y="1450391"/>
            <a:chExt cx="4235389" cy="1358798"/>
          </a:xfrm>
        </p:grpSpPr>
        <p:pic>
          <p:nvPicPr>
            <p:cNvPr id="4" name="Picture 3">
              <a:extLst>
                <a:ext uri="{FF2B5EF4-FFF2-40B4-BE49-F238E27FC236}">
                  <a16:creationId xmlns:a16="http://schemas.microsoft.com/office/drawing/2014/main" id="{F36836D0-4915-E66C-A872-485061B9ABC1}"/>
                </a:ext>
              </a:extLst>
            </p:cNvPr>
            <p:cNvPicPr>
              <a:picLocks noChangeAspect="1"/>
            </p:cNvPicPr>
            <p:nvPr/>
          </p:nvPicPr>
          <p:blipFill>
            <a:blip r:embed="rId2"/>
            <a:srcRect b="65855"/>
            <a:stretch>
              <a:fillRect/>
            </a:stretch>
          </p:blipFill>
          <p:spPr>
            <a:xfrm>
              <a:off x="173017" y="1450391"/>
              <a:ext cx="4235389" cy="1358798"/>
            </a:xfrm>
            <a:prstGeom prst="rect">
              <a:avLst/>
            </a:prstGeom>
          </p:spPr>
        </p:pic>
        <p:sp>
          <p:nvSpPr>
            <p:cNvPr id="16" name="Rectangle 15">
              <a:extLst>
                <a:ext uri="{FF2B5EF4-FFF2-40B4-BE49-F238E27FC236}">
                  <a16:creationId xmlns:a16="http://schemas.microsoft.com/office/drawing/2014/main" id="{CACDCEF5-DBA2-CE87-8314-33F0E74C6FE3}"/>
                </a:ext>
              </a:extLst>
            </p:cNvPr>
            <p:cNvSpPr/>
            <p:nvPr/>
          </p:nvSpPr>
          <p:spPr>
            <a:xfrm>
              <a:off x="3063711" y="1824175"/>
              <a:ext cx="263951" cy="216816"/>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9" name="Group 18">
            <a:extLst>
              <a:ext uri="{FF2B5EF4-FFF2-40B4-BE49-F238E27FC236}">
                <a16:creationId xmlns:a16="http://schemas.microsoft.com/office/drawing/2014/main" id="{18566958-96FC-BCCF-33E1-7DFF33C8E426}"/>
              </a:ext>
            </a:extLst>
          </p:cNvPr>
          <p:cNvGrpSpPr/>
          <p:nvPr/>
        </p:nvGrpSpPr>
        <p:grpSpPr>
          <a:xfrm>
            <a:off x="110178" y="2111606"/>
            <a:ext cx="4235389" cy="2620650"/>
            <a:chOff x="176166" y="2809189"/>
            <a:chExt cx="4235389" cy="2620650"/>
          </a:xfrm>
        </p:grpSpPr>
        <p:pic>
          <p:nvPicPr>
            <p:cNvPr id="13" name="Picture 12">
              <a:extLst>
                <a:ext uri="{FF2B5EF4-FFF2-40B4-BE49-F238E27FC236}">
                  <a16:creationId xmlns:a16="http://schemas.microsoft.com/office/drawing/2014/main" id="{27B0484B-EF7B-3CDA-AC85-F4E0C11739FF}"/>
                </a:ext>
              </a:extLst>
            </p:cNvPr>
            <p:cNvPicPr>
              <a:picLocks noChangeAspect="1"/>
            </p:cNvPicPr>
            <p:nvPr/>
          </p:nvPicPr>
          <p:blipFill>
            <a:blip r:embed="rId2"/>
            <a:srcRect t="34146"/>
            <a:stretch>
              <a:fillRect/>
            </a:stretch>
          </p:blipFill>
          <p:spPr>
            <a:xfrm>
              <a:off x="176166" y="2809189"/>
              <a:ext cx="4235389" cy="2620650"/>
            </a:xfrm>
            <a:prstGeom prst="rect">
              <a:avLst/>
            </a:prstGeom>
          </p:spPr>
        </p:pic>
        <p:sp>
          <p:nvSpPr>
            <p:cNvPr id="18" name="Rectangle 17">
              <a:extLst>
                <a:ext uri="{FF2B5EF4-FFF2-40B4-BE49-F238E27FC236}">
                  <a16:creationId xmlns:a16="http://schemas.microsoft.com/office/drawing/2014/main" id="{7A07C04C-2149-0B29-E7E7-B4E0619C3803}"/>
                </a:ext>
              </a:extLst>
            </p:cNvPr>
            <p:cNvSpPr/>
            <p:nvPr/>
          </p:nvSpPr>
          <p:spPr>
            <a:xfrm>
              <a:off x="3761113" y="5021433"/>
              <a:ext cx="575217" cy="386176"/>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22" name="Group 21">
            <a:extLst>
              <a:ext uri="{FF2B5EF4-FFF2-40B4-BE49-F238E27FC236}">
                <a16:creationId xmlns:a16="http://schemas.microsoft.com/office/drawing/2014/main" id="{F20F33CB-EDDA-7D8A-5C96-EA9A9098E21A}"/>
              </a:ext>
            </a:extLst>
          </p:cNvPr>
          <p:cNvGrpSpPr/>
          <p:nvPr/>
        </p:nvGrpSpPr>
        <p:grpSpPr>
          <a:xfrm>
            <a:off x="4659774" y="752808"/>
            <a:ext cx="4227132" cy="1358798"/>
            <a:chOff x="4725762" y="1450391"/>
            <a:chExt cx="4227132" cy="1358798"/>
          </a:xfrm>
        </p:grpSpPr>
        <p:pic>
          <p:nvPicPr>
            <p:cNvPr id="7" name="Picture 6">
              <a:extLst>
                <a:ext uri="{FF2B5EF4-FFF2-40B4-BE49-F238E27FC236}">
                  <a16:creationId xmlns:a16="http://schemas.microsoft.com/office/drawing/2014/main" id="{C7FECC54-D96E-7932-1A03-96315F54EEE7}"/>
                </a:ext>
              </a:extLst>
            </p:cNvPr>
            <p:cNvPicPr>
              <a:picLocks noChangeAspect="1"/>
            </p:cNvPicPr>
            <p:nvPr/>
          </p:nvPicPr>
          <p:blipFill>
            <a:blip r:embed="rId3"/>
            <a:srcRect b="65855"/>
            <a:stretch>
              <a:fillRect/>
            </a:stretch>
          </p:blipFill>
          <p:spPr>
            <a:xfrm>
              <a:off x="4725762" y="1450391"/>
              <a:ext cx="4227132" cy="1358798"/>
            </a:xfrm>
            <a:prstGeom prst="rect">
              <a:avLst/>
            </a:prstGeom>
          </p:spPr>
        </p:pic>
        <p:sp>
          <p:nvSpPr>
            <p:cNvPr id="20" name="Rectangle 19">
              <a:extLst>
                <a:ext uri="{FF2B5EF4-FFF2-40B4-BE49-F238E27FC236}">
                  <a16:creationId xmlns:a16="http://schemas.microsoft.com/office/drawing/2014/main" id="{F7B033DF-257C-639D-482D-FDC4A6EE07AB}"/>
                </a:ext>
              </a:extLst>
            </p:cNvPr>
            <p:cNvSpPr/>
            <p:nvPr/>
          </p:nvSpPr>
          <p:spPr>
            <a:xfrm>
              <a:off x="7598004" y="1851823"/>
              <a:ext cx="303229" cy="189168"/>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23" name="Group 22">
            <a:extLst>
              <a:ext uri="{FF2B5EF4-FFF2-40B4-BE49-F238E27FC236}">
                <a16:creationId xmlns:a16="http://schemas.microsoft.com/office/drawing/2014/main" id="{4AE87083-9CC1-9D3F-D1C9-A67C14757D5E}"/>
              </a:ext>
            </a:extLst>
          </p:cNvPr>
          <p:cNvGrpSpPr/>
          <p:nvPr/>
        </p:nvGrpSpPr>
        <p:grpSpPr>
          <a:xfrm>
            <a:off x="4656625" y="2111604"/>
            <a:ext cx="4227132" cy="2620651"/>
            <a:chOff x="4722613" y="2809187"/>
            <a:chExt cx="4227132" cy="2620651"/>
          </a:xfrm>
        </p:grpSpPr>
        <p:pic>
          <p:nvPicPr>
            <p:cNvPr id="14" name="Picture 13">
              <a:extLst>
                <a:ext uri="{FF2B5EF4-FFF2-40B4-BE49-F238E27FC236}">
                  <a16:creationId xmlns:a16="http://schemas.microsoft.com/office/drawing/2014/main" id="{552536F3-D5EB-078C-1C08-179D76555280}"/>
                </a:ext>
              </a:extLst>
            </p:cNvPr>
            <p:cNvPicPr>
              <a:picLocks noChangeAspect="1"/>
            </p:cNvPicPr>
            <p:nvPr/>
          </p:nvPicPr>
          <p:blipFill>
            <a:blip r:embed="rId3"/>
            <a:srcRect t="34146"/>
            <a:stretch>
              <a:fillRect/>
            </a:stretch>
          </p:blipFill>
          <p:spPr>
            <a:xfrm>
              <a:off x="4722613" y="2809187"/>
              <a:ext cx="4227132" cy="2620651"/>
            </a:xfrm>
            <a:prstGeom prst="rect">
              <a:avLst/>
            </a:prstGeom>
          </p:spPr>
        </p:pic>
        <p:sp>
          <p:nvSpPr>
            <p:cNvPr id="21" name="Rectangle 20">
              <a:extLst>
                <a:ext uri="{FF2B5EF4-FFF2-40B4-BE49-F238E27FC236}">
                  <a16:creationId xmlns:a16="http://schemas.microsoft.com/office/drawing/2014/main" id="{D53AA68F-901E-59C3-D737-76DDF17E3DA0}"/>
                </a:ext>
              </a:extLst>
            </p:cNvPr>
            <p:cNvSpPr/>
            <p:nvPr/>
          </p:nvSpPr>
          <p:spPr>
            <a:xfrm>
              <a:off x="8276734" y="5021433"/>
              <a:ext cx="565608" cy="386176"/>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5" name="TextBox 4">
            <a:extLst>
              <a:ext uri="{FF2B5EF4-FFF2-40B4-BE49-F238E27FC236}">
                <a16:creationId xmlns:a16="http://schemas.microsoft.com/office/drawing/2014/main" id="{67305C97-B21A-56C8-D8D2-9C5A90540B6A}"/>
              </a:ext>
            </a:extLst>
          </p:cNvPr>
          <p:cNvSpPr txBox="1"/>
          <p:nvPr/>
        </p:nvSpPr>
        <p:spPr>
          <a:xfrm>
            <a:off x="4656625" y="4817097"/>
            <a:ext cx="4091233" cy="646331"/>
          </a:xfrm>
          <a:prstGeom prst="rect">
            <a:avLst/>
          </a:prstGeom>
          <a:noFill/>
        </p:spPr>
        <p:txBody>
          <a:bodyPr wrap="square" rtlCol="0">
            <a:spAutoFit/>
          </a:bodyPr>
          <a:lstStyle/>
          <a:p>
            <a:r>
              <a:rPr lang="en-US" noProof="0" dirty="0"/>
              <a:t>Engine receives an expression which it evaluates </a:t>
            </a:r>
            <a:r>
              <a:rPr lang="en-US" dirty="0"/>
              <a:t>in context modified by the UDF</a:t>
            </a:r>
            <a:endParaRPr lang="en-US" noProof="0" dirty="0"/>
          </a:p>
        </p:txBody>
      </p:sp>
      <p:sp>
        <p:nvSpPr>
          <p:cNvPr id="2" name="TextBox 1">
            <a:extLst>
              <a:ext uri="{FF2B5EF4-FFF2-40B4-BE49-F238E27FC236}">
                <a16:creationId xmlns:a16="http://schemas.microsoft.com/office/drawing/2014/main" id="{ABEECFA6-1DC7-8FBC-B19A-1762AD37DDA9}"/>
              </a:ext>
            </a:extLst>
          </p:cNvPr>
          <p:cNvSpPr txBox="1"/>
          <p:nvPr/>
        </p:nvSpPr>
        <p:spPr>
          <a:xfrm>
            <a:off x="3391170" y="-14422"/>
            <a:ext cx="3117824" cy="523220"/>
          </a:xfrm>
          <a:prstGeom prst="rect">
            <a:avLst/>
          </a:prstGeom>
          <a:noFill/>
        </p:spPr>
        <p:txBody>
          <a:bodyPr wrap="square" rtlCol="0">
            <a:spAutoFit/>
          </a:bodyPr>
          <a:lstStyle/>
          <a:p>
            <a:r>
              <a:rPr lang="en-US" sz="2800" b="1" dirty="0">
                <a:solidFill>
                  <a:srgbClr val="60A6DA"/>
                </a:solidFill>
                <a:latin typeface="+mj-lt"/>
                <a:ea typeface="+mj-ea"/>
                <a:cs typeface="+mj-cs"/>
              </a:rPr>
              <a:t>Previous Month</a:t>
            </a:r>
          </a:p>
        </p:txBody>
      </p:sp>
    </p:spTree>
    <p:extLst>
      <p:ext uri="{BB962C8B-B14F-4D97-AF65-F5344CB8AC3E}">
        <p14:creationId xmlns:p14="http://schemas.microsoft.com/office/powerpoint/2010/main" val="425655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46279-768F-8DBD-BF62-F0AC2A6F2E6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D228BFE-80B8-EF19-5862-545BDF7961CA}"/>
              </a:ext>
            </a:extLst>
          </p:cNvPr>
          <p:cNvPicPr>
            <a:picLocks noChangeAspect="1"/>
          </p:cNvPicPr>
          <p:nvPr/>
        </p:nvPicPr>
        <p:blipFill>
          <a:blip r:embed="rId2"/>
          <a:stretch>
            <a:fillRect/>
          </a:stretch>
        </p:blipFill>
        <p:spPr>
          <a:xfrm>
            <a:off x="4609707" y="519643"/>
            <a:ext cx="3589072" cy="1494359"/>
          </a:xfrm>
          <a:prstGeom prst="rect">
            <a:avLst/>
          </a:prstGeom>
        </p:spPr>
      </p:pic>
      <p:pic>
        <p:nvPicPr>
          <p:cNvPr id="5" name="Picture 4">
            <a:extLst>
              <a:ext uri="{FF2B5EF4-FFF2-40B4-BE49-F238E27FC236}">
                <a16:creationId xmlns:a16="http://schemas.microsoft.com/office/drawing/2014/main" id="{A99A0D2C-0298-4329-DA74-4CCD3873BABE}"/>
              </a:ext>
            </a:extLst>
          </p:cNvPr>
          <p:cNvPicPr>
            <a:picLocks noChangeAspect="1"/>
          </p:cNvPicPr>
          <p:nvPr/>
        </p:nvPicPr>
        <p:blipFill>
          <a:blip r:embed="rId3"/>
          <a:stretch>
            <a:fillRect/>
          </a:stretch>
        </p:blipFill>
        <p:spPr>
          <a:xfrm>
            <a:off x="103696" y="714602"/>
            <a:ext cx="3786821" cy="1299400"/>
          </a:xfrm>
          <a:prstGeom prst="rect">
            <a:avLst/>
          </a:prstGeom>
        </p:spPr>
      </p:pic>
      <p:pic>
        <p:nvPicPr>
          <p:cNvPr id="2" name="Picture 1">
            <a:extLst>
              <a:ext uri="{FF2B5EF4-FFF2-40B4-BE49-F238E27FC236}">
                <a16:creationId xmlns:a16="http://schemas.microsoft.com/office/drawing/2014/main" id="{09F4041B-BCB6-76D8-139F-2E00F914D81D}"/>
              </a:ext>
            </a:extLst>
          </p:cNvPr>
          <p:cNvPicPr>
            <a:picLocks noChangeAspect="1"/>
          </p:cNvPicPr>
          <p:nvPr/>
        </p:nvPicPr>
        <p:blipFill>
          <a:blip r:embed="rId4"/>
          <a:srcRect t="39335"/>
          <a:stretch>
            <a:fillRect/>
          </a:stretch>
        </p:blipFill>
        <p:spPr>
          <a:xfrm>
            <a:off x="181242" y="3242821"/>
            <a:ext cx="4234309" cy="1779126"/>
          </a:xfrm>
          <a:prstGeom prst="rect">
            <a:avLst/>
          </a:prstGeom>
        </p:spPr>
      </p:pic>
      <p:pic>
        <p:nvPicPr>
          <p:cNvPr id="8" name="Picture 7">
            <a:extLst>
              <a:ext uri="{FF2B5EF4-FFF2-40B4-BE49-F238E27FC236}">
                <a16:creationId xmlns:a16="http://schemas.microsoft.com/office/drawing/2014/main" id="{89923838-C7D6-3B74-AECF-EC2B4F458C1B}"/>
              </a:ext>
            </a:extLst>
          </p:cNvPr>
          <p:cNvPicPr>
            <a:picLocks noChangeAspect="1"/>
          </p:cNvPicPr>
          <p:nvPr/>
        </p:nvPicPr>
        <p:blipFill>
          <a:blip r:embed="rId4"/>
          <a:srcRect b="60665"/>
          <a:stretch>
            <a:fillRect/>
          </a:stretch>
        </p:blipFill>
        <p:spPr>
          <a:xfrm>
            <a:off x="181242" y="2089235"/>
            <a:ext cx="4234309" cy="1153586"/>
          </a:xfrm>
          <a:prstGeom prst="rect">
            <a:avLst/>
          </a:prstGeom>
        </p:spPr>
      </p:pic>
      <p:sp>
        <p:nvSpPr>
          <p:cNvPr id="24" name="Rectangle 23">
            <a:extLst>
              <a:ext uri="{FF2B5EF4-FFF2-40B4-BE49-F238E27FC236}">
                <a16:creationId xmlns:a16="http://schemas.microsoft.com/office/drawing/2014/main" id="{BADFD88E-89EA-D7A6-9E9B-6075A184CFAC}"/>
              </a:ext>
            </a:extLst>
          </p:cNvPr>
          <p:cNvSpPr/>
          <p:nvPr/>
        </p:nvSpPr>
        <p:spPr>
          <a:xfrm>
            <a:off x="3345042" y="1158414"/>
            <a:ext cx="263951" cy="216816"/>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tangle 24">
            <a:extLst>
              <a:ext uri="{FF2B5EF4-FFF2-40B4-BE49-F238E27FC236}">
                <a16:creationId xmlns:a16="http://schemas.microsoft.com/office/drawing/2014/main" id="{335980AE-B6EB-D076-29F2-2878ABD647A0}"/>
              </a:ext>
            </a:extLst>
          </p:cNvPr>
          <p:cNvSpPr/>
          <p:nvPr/>
        </p:nvSpPr>
        <p:spPr>
          <a:xfrm>
            <a:off x="1878606" y="3889388"/>
            <a:ext cx="2518091" cy="215157"/>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Rectangle 26">
            <a:extLst>
              <a:ext uri="{FF2B5EF4-FFF2-40B4-BE49-F238E27FC236}">
                <a16:creationId xmlns:a16="http://schemas.microsoft.com/office/drawing/2014/main" id="{58CCB842-1D7C-D0E6-1733-EB95A7F938BF}"/>
              </a:ext>
            </a:extLst>
          </p:cNvPr>
          <p:cNvSpPr/>
          <p:nvPr/>
        </p:nvSpPr>
        <p:spPr>
          <a:xfrm>
            <a:off x="7631433" y="1050299"/>
            <a:ext cx="202434" cy="171770"/>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Picture 10">
            <a:extLst>
              <a:ext uri="{FF2B5EF4-FFF2-40B4-BE49-F238E27FC236}">
                <a16:creationId xmlns:a16="http://schemas.microsoft.com/office/drawing/2014/main" id="{3F5D7E07-A67A-5A08-95F1-91B6EAB40EDB}"/>
              </a:ext>
            </a:extLst>
          </p:cNvPr>
          <p:cNvPicPr>
            <a:picLocks noChangeAspect="1"/>
          </p:cNvPicPr>
          <p:nvPr/>
        </p:nvPicPr>
        <p:blipFill>
          <a:blip r:embed="rId5"/>
          <a:stretch>
            <a:fillRect/>
          </a:stretch>
        </p:blipFill>
        <p:spPr>
          <a:xfrm>
            <a:off x="4609707" y="2014002"/>
            <a:ext cx="4234309" cy="2920767"/>
          </a:xfrm>
          <a:prstGeom prst="rect">
            <a:avLst/>
          </a:prstGeom>
        </p:spPr>
      </p:pic>
      <p:sp>
        <p:nvSpPr>
          <p:cNvPr id="26" name="Rectangle 25">
            <a:extLst>
              <a:ext uri="{FF2B5EF4-FFF2-40B4-BE49-F238E27FC236}">
                <a16:creationId xmlns:a16="http://schemas.microsoft.com/office/drawing/2014/main" id="{9F83CDD6-6700-0413-80BD-6E52249A0967}"/>
              </a:ext>
            </a:extLst>
          </p:cNvPr>
          <p:cNvSpPr/>
          <p:nvPr/>
        </p:nvSpPr>
        <p:spPr>
          <a:xfrm>
            <a:off x="6159143" y="3930978"/>
            <a:ext cx="2265679" cy="211858"/>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Box 2">
            <a:extLst>
              <a:ext uri="{FF2B5EF4-FFF2-40B4-BE49-F238E27FC236}">
                <a16:creationId xmlns:a16="http://schemas.microsoft.com/office/drawing/2014/main" id="{AC3D57B7-3103-A209-AE29-6B44D35D0B54}"/>
              </a:ext>
            </a:extLst>
          </p:cNvPr>
          <p:cNvSpPr txBox="1"/>
          <p:nvPr/>
        </p:nvSpPr>
        <p:spPr>
          <a:xfrm>
            <a:off x="4535966" y="4986596"/>
            <a:ext cx="4308050" cy="923330"/>
          </a:xfrm>
          <a:prstGeom prst="rect">
            <a:avLst/>
          </a:prstGeom>
          <a:noFill/>
        </p:spPr>
        <p:txBody>
          <a:bodyPr wrap="square" rtlCol="0">
            <a:spAutoFit/>
          </a:bodyPr>
          <a:lstStyle/>
          <a:p>
            <a:r>
              <a:rPr lang="en-US" noProof="0" dirty="0"/>
              <a:t>Engine receives the </a:t>
            </a:r>
            <a:r>
              <a:rPr lang="en-US" noProof="0" dirty="0" err="1"/>
              <a:t>GrossSales</a:t>
            </a:r>
            <a:r>
              <a:rPr lang="en-US" noProof="0" dirty="0"/>
              <a:t> for the total </a:t>
            </a:r>
            <a:r>
              <a:rPr lang="en-US" noProof="0" dirty="0" err="1"/>
              <a:t>CustomerGroup</a:t>
            </a:r>
            <a:r>
              <a:rPr lang="en-US" noProof="0" dirty="0"/>
              <a:t>. That same number is used in the iteration over the customers.</a:t>
            </a:r>
          </a:p>
        </p:txBody>
      </p:sp>
      <p:sp>
        <p:nvSpPr>
          <p:cNvPr id="6" name="TextBox 5">
            <a:extLst>
              <a:ext uri="{FF2B5EF4-FFF2-40B4-BE49-F238E27FC236}">
                <a16:creationId xmlns:a16="http://schemas.microsoft.com/office/drawing/2014/main" id="{1F45A97C-737E-BC8F-D0A6-EA430678395A}"/>
              </a:ext>
            </a:extLst>
          </p:cNvPr>
          <p:cNvSpPr txBox="1"/>
          <p:nvPr/>
        </p:nvSpPr>
        <p:spPr>
          <a:xfrm>
            <a:off x="3391170" y="-14422"/>
            <a:ext cx="3117824" cy="523220"/>
          </a:xfrm>
          <a:prstGeom prst="rect">
            <a:avLst/>
          </a:prstGeom>
          <a:noFill/>
        </p:spPr>
        <p:txBody>
          <a:bodyPr wrap="square" rtlCol="0">
            <a:spAutoFit/>
          </a:bodyPr>
          <a:lstStyle/>
          <a:p>
            <a:r>
              <a:rPr lang="en-US" sz="2800" b="1" dirty="0">
                <a:solidFill>
                  <a:srgbClr val="60A6DA"/>
                </a:solidFill>
                <a:latin typeface="+mj-lt"/>
                <a:ea typeface="+mj-ea"/>
                <a:cs typeface="+mj-cs"/>
              </a:rPr>
              <a:t>Sales per Client</a:t>
            </a:r>
          </a:p>
        </p:txBody>
      </p:sp>
    </p:spTree>
    <p:extLst>
      <p:ext uri="{BB962C8B-B14F-4D97-AF65-F5344CB8AC3E}">
        <p14:creationId xmlns:p14="http://schemas.microsoft.com/office/powerpoint/2010/main" val="100362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7" grpId="0" animBg="1"/>
      <p:bldP spid="26" grpId="0" animBg="1"/>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3330E-8ACF-4077-D971-34B1B4E44D0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B046C7B6-6955-E831-BCB3-2C5E3B68E1A9}"/>
              </a:ext>
            </a:extLst>
          </p:cNvPr>
          <p:cNvSpPr txBox="1"/>
          <p:nvPr/>
        </p:nvSpPr>
        <p:spPr>
          <a:xfrm>
            <a:off x="3391170" y="-14422"/>
            <a:ext cx="3117824" cy="523220"/>
          </a:xfrm>
          <a:prstGeom prst="rect">
            <a:avLst/>
          </a:prstGeom>
          <a:noFill/>
        </p:spPr>
        <p:txBody>
          <a:bodyPr wrap="square" rtlCol="0">
            <a:spAutoFit/>
          </a:bodyPr>
          <a:lstStyle/>
          <a:p>
            <a:r>
              <a:rPr lang="en-US" sz="2800" b="1" dirty="0">
                <a:solidFill>
                  <a:srgbClr val="60A6DA"/>
                </a:solidFill>
                <a:latin typeface="+mj-lt"/>
                <a:ea typeface="+mj-ea"/>
                <a:cs typeface="+mj-cs"/>
              </a:rPr>
              <a:t>Record Count</a:t>
            </a:r>
          </a:p>
        </p:txBody>
      </p:sp>
      <p:pic>
        <p:nvPicPr>
          <p:cNvPr id="14" name="Picture 13">
            <a:extLst>
              <a:ext uri="{FF2B5EF4-FFF2-40B4-BE49-F238E27FC236}">
                <a16:creationId xmlns:a16="http://schemas.microsoft.com/office/drawing/2014/main" id="{4DDCFB0F-43B6-54BD-0945-F693ADD5E29C}"/>
              </a:ext>
            </a:extLst>
          </p:cNvPr>
          <p:cNvPicPr>
            <a:picLocks noChangeAspect="1"/>
          </p:cNvPicPr>
          <p:nvPr/>
        </p:nvPicPr>
        <p:blipFill>
          <a:blip r:embed="rId2"/>
          <a:stretch>
            <a:fillRect/>
          </a:stretch>
        </p:blipFill>
        <p:spPr>
          <a:xfrm>
            <a:off x="462056" y="960243"/>
            <a:ext cx="3581900" cy="1600423"/>
          </a:xfrm>
          <a:prstGeom prst="rect">
            <a:avLst/>
          </a:prstGeom>
        </p:spPr>
      </p:pic>
      <p:pic>
        <p:nvPicPr>
          <p:cNvPr id="22" name="Picture 21">
            <a:extLst>
              <a:ext uri="{FF2B5EF4-FFF2-40B4-BE49-F238E27FC236}">
                <a16:creationId xmlns:a16="http://schemas.microsoft.com/office/drawing/2014/main" id="{9F3A2F76-F80A-8DAB-FA5F-BDC2C9E02B03}"/>
              </a:ext>
            </a:extLst>
          </p:cNvPr>
          <p:cNvPicPr>
            <a:picLocks noChangeAspect="1"/>
          </p:cNvPicPr>
          <p:nvPr/>
        </p:nvPicPr>
        <p:blipFill>
          <a:blip r:embed="rId3"/>
          <a:stretch>
            <a:fillRect/>
          </a:stretch>
        </p:blipFill>
        <p:spPr>
          <a:xfrm>
            <a:off x="424050" y="2567735"/>
            <a:ext cx="3610479" cy="1219370"/>
          </a:xfrm>
          <a:prstGeom prst="rect">
            <a:avLst/>
          </a:prstGeom>
        </p:spPr>
      </p:pic>
      <p:pic>
        <p:nvPicPr>
          <p:cNvPr id="24" name="Picture 23">
            <a:extLst>
              <a:ext uri="{FF2B5EF4-FFF2-40B4-BE49-F238E27FC236}">
                <a16:creationId xmlns:a16="http://schemas.microsoft.com/office/drawing/2014/main" id="{89FF5D36-76E9-A49E-949A-F87FE6101F97}"/>
              </a:ext>
            </a:extLst>
          </p:cNvPr>
          <p:cNvPicPr>
            <a:picLocks noChangeAspect="1"/>
          </p:cNvPicPr>
          <p:nvPr/>
        </p:nvPicPr>
        <p:blipFill>
          <a:blip r:embed="rId4"/>
          <a:stretch>
            <a:fillRect/>
          </a:stretch>
        </p:blipFill>
        <p:spPr>
          <a:xfrm>
            <a:off x="4666268" y="960243"/>
            <a:ext cx="3667637" cy="2810267"/>
          </a:xfrm>
          <a:prstGeom prst="rect">
            <a:avLst/>
          </a:prstGeom>
        </p:spPr>
      </p:pic>
      <p:pic>
        <p:nvPicPr>
          <p:cNvPr id="26" name="Picture 25">
            <a:extLst>
              <a:ext uri="{FF2B5EF4-FFF2-40B4-BE49-F238E27FC236}">
                <a16:creationId xmlns:a16="http://schemas.microsoft.com/office/drawing/2014/main" id="{A7BCF39E-EF80-FEDF-499A-F10095F1FF2C}"/>
              </a:ext>
            </a:extLst>
          </p:cNvPr>
          <p:cNvPicPr>
            <a:picLocks noChangeAspect="1"/>
          </p:cNvPicPr>
          <p:nvPr/>
        </p:nvPicPr>
        <p:blipFill>
          <a:blip r:embed="rId5"/>
          <a:stretch>
            <a:fillRect/>
          </a:stretch>
        </p:blipFill>
        <p:spPr>
          <a:xfrm>
            <a:off x="1324753" y="5038767"/>
            <a:ext cx="2105319" cy="609685"/>
          </a:xfrm>
          <a:prstGeom prst="rect">
            <a:avLst/>
          </a:prstGeom>
        </p:spPr>
      </p:pic>
      <p:pic>
        <p:nvPicPr>
          <p:cNvPr id="28" name="Picture 27">
            <a:extLst>
              <a:ext uri="{FF2B5EF4-FFF2-40B4-BE49-F238E27FC236}">
                <a16:creationId xmlns:a16="http://schemas.microsoft.com/office/drawing/2014/main" id="{3E5C7877-28CD-AD09-179A-2FD7569DF3BF}"/>
              </a:ext>
            </a:extLst>
          </p:cNvPr>
          <p:cNvPicPr>
            <a:picLocks noChangeAspect="1"/>
          </p:cNvPicPr>
          <p:nvPr/>
        </p:nvPicPr>
        <p:blipFill>
          <a:blip r:embed="rId6"/>
          <a:stretch>
            <a:fillRect/>
          </a:stretch>
        </p:blipFill>
        <p:spPr>
          <a:xfrm>
            <a:off x="1266799" y="4052432"/>
            <a:ext cx="2124371" cy="657317"/>
          </a:xfrm>
          <a:prstGeom prst="rect">
            <a:avLst/>
          </a:prstGeom>
        </p:spPr>
      </p:pic>
      <p:sp>
        <p:nvSpPr>
          <p:cNvPr id="29" name="Rectangle 28">
            <a:extLst>
              <a:ext uri="{FF2B5EF4-FFF2-40B4-BE49-F238E27FC236}">
                <a16:creationId xmlns:a16="http://schemas.microsoft.com/office/drawing/2014/main" id="{02218145-115A-A952-050E-98F0EF60F9DD}"/>
              </a:ext>
            </a:extLst>
          </p:cNvPr>
          <p:cNvSpPr/>
          <p:nvPr/>
        </p:nvSpPr>
        <p:spPr>
          <a:xfrm>
            <a:off x="3647515" y="4975074"/>
            <a:ext cx="4132830" cy="7370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dirty="0">
                <a:solidFill>
                  <a:schemeClr val="tx1"/>
                </a:solidFill>
              </a:rPr>
              <a:t>Val = </a:t>
            </a:r>
            <a:r>
              <a:rPr lang="nl-NL" dirty="0" err="1">
                <a:solidFill>
                  <a:schemeClr val="tx1"/>
                </a:solidFill>
              </a:rPr>
              <a:t>eager</a:t>
            </a:r>
            <a:r>
              <a:rPr lang="nl-NL" dirty="0">
                <a:solidFill>
                  <a:schemeClr val="tx1"/>
                </a:solidFill>
              </a:rPr>
              <a:t> </a:t>
            </a:r>
            <a:r>
              <a:rPr lang="nl-NL" dirty="0" err="1">
                <a:solidFill>
                  <a:schemeClr val="tx1"/>
                </a:solidFill>
              </a:rPr>
              <a:t>evaluation</a:t>
            </a:r>
            <a:r>
              <a:rPr lang="nl-NL" dirty="0">
                <a:solidFill>
                  <a:schemeClr val="tx1"/>
                </a:solidFill>
              </a:rPr>
              <a:t>: </a:t>
            </a:r>
            <a:r>
              <a:rPr lang="nl-NL" dirty="0" err="1">
                <a:solidFill>
                  <a:schemeClr val="tx1"/>
                </a:solidFill>
              </a:rPr>
              <a:t>evaluated</a:t>
            </a:r>
            <a:r>
              <a:rPr lang="nl-NL" dirty="0">
                <a:solidFill>
                  <a:schemeClr val="tx1"/>
                </a:solidFill>
              </a:rPr>
              <a:t> in </a:t>
            </a:r>
            <a:r>
              <a:rPr lang="nl-NL" dirty="0" err="1">
                <a:solidFill>
                  <a:schemeClr val="tx1"/>
                </a:solidFill>
              </a:rPr>
              <a:t>the</a:t>
            </a:r>
            <a:r>
              <a:rPr lang="nl-NL" dirty="0">
                <a:solidFill>
                  <a:schemeClr val="tx1"/>
                </a:solidFill>
              </a:rPr>
              <a:t> context of </a:t>
            </a:r>
            <a:r>
              <a:rPr lang="nl-NL" dirty="0" err="1">
                <a:solidFill>
                  <a:schemeClr val="tx1"/>
                </a:solidFill>
              </a:rPr>
              <a:t>the</a:t>
            </a:r>
            <a:r>
              <a:rPr lang="nl-NL" dirty="0">
                <a:solidFill>
                  <a:schemeClr val="tx1"/>
                </a:solidFill>
              </a:rPr>
              <a:t> </a:t>
            </a:r>
            <a:r>
              <a:rPr lang="nl-NL" dirty="0" err="1">
                <a:solidFill>
                  <a:schemeClr val="tx1"/>
                </a:solidFill>
              </a:rPr>
              <a:t>caller</a:t>
            </a:r>
            <a:r>
              <a:rPr lang="nl-NL" dirty="0">
                <a:solidFill>
                  <a:schemeClr val="tx1"/>
                </a:solidFill>
              </a:rPr>
              <a:t> </a:t>
            </a:r>
            <a:r>
              <a:rPr lang="nl-NL" dirty="0" err="1">
                <a:solidFill>
                  <a:schemeClr val="tx1"/>
                </a:solidFill>
              </a:rPr>
              <a:t>so</a:t>
            </a:r>
            <a:r>
              <a:rPr lang="nl-NL" dirty="0">
                <a:solidFill>
                  <a:schemeClr val="tx1"/>
                </a:solidFill>
              </a:rPr>
              <a:t> </a:t>
            </a:r>
            <a:r>
              <a:rPr lang="nl-NL" dirty="0" err="1">
                <a:solidFill>
                  <a:schemeClr val="tx1"/>
                </a:solidFill>
              </a:rPr>
              <a:t>the</a:t>
            </a:r>
            <a:r>
              <a:rPr lang="nl-NL" dirty="0">
                <a:solidFill>
                  <a:schemeClr val="tx1"/>
                </a:solidFill>
              </a:rPr>
              <a:t> ALL ( </a:t>
            </a:r>
            <a:r>
              <a:rPr lang="nl-NL" dirty="0" err="1">
                <a:solidFill>
                  <a:schemeClr val="tx1"/>
                </a:solidFill>
              </a:rPr>
              <a:t>dim_Date</a:t>
            </a:r>
            <a:r>
              <a:rPr lang="nl-NL" dirty="0">
                <a:solidFill>
                  <a:schemeClr val="tx1"/>
                </a:solidFill>
              </a:rPr>
              <a:t>) is </a:t>
            </a:r>
            <a:r>
              <a:rPr lang="nl-NL" dirty="0" err="1">
                <a:solidFill>
                  <a:schemeClr val="tx1"/>
                </a:solidFill>
              </a:rPr>
              <a:t>ignored</a:t>
            </a:r>
            <a:r>
              <a:rPr lang="nl-NL" dirty="0">
                <a:solidFill>
                  <a:schemeClr val="tx1"/>
                </a:solidFill>
              </a:rPr>
              <a:t>.</a:t>
            </a:r>
          </a:p>
        </p:txBody>
      </p:sp>
      <p:sp>
        <p:nvSpPr>
          <p:cNvPr id="30" name="Rectangle 29">
            <a:extLst>
              <a:ext uri="{FF2B5EF4-FFF2-40B4-BE49-F238E27FC236}">
                <a16:creationId xmlns:a16="http://schemas.microsoft.com/office/drawing/2014/main" id="{5726F41A-C0D7-E846-0F14-0618199DF633}"/>
              </a:ext>
            </a:extLst>
          </p:cNvPr>
          <p:cNvSpPr/>
          <p:nvPr/>
        </p:nvSpPr>
        <p:spPr>
          <a:xfrm>
            <a:off x="3686417" y="3928800"/>
            <a:ext cx="4132830" cy="7370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dirty="0" err="1">
                <a:solidFill>
                  <a:schemeClr val="tx1"/>
                </a:solidFill>
              </a:rPr>
              <a:t>Expr</a:t>
            </a:r>
            <a:r>
              <a:rPr lang="nl-NL" dirty="0">
                <a:solidFill>
                  <a:schemeClr val="tx1"/>
                </a:solidFill>
              </a:rPr>
              <a:t>: </a:t>
            </a:r>
            <a:r>
              <a:rPr lang="nl-NL" dirty="0" err="1">
                <a:solidFill>
                  <a:schemeClr val="tx1"/>
                </a:solidFill>
              </a:rPr>
              <a:t>lazy</a:t>
            </a:r>
            <a:r>
              <a:rPr lang="nl-NL" dirty="0">
                <a:solidFill>
                  <a:schemeClr val="tx1"/>
                </a:solidFill>
              </a:rPr>
              <a:t> </a:t>
            </a:r>
            <a:r>
              <a:rPr lang="nl-NL" dirty="0" err="1">
                <a:solidFill>
                  <a:schemeClr val="tx1"/>
                </a:solidFill>
              </a:rPr>
              <a:t>evaluation</a:t>
            </a:r>
            <a:r>
              <a:rPr lang="nl-NL" dirty="0">
                <a:solidFill>
                  <a:schemeClr val="tx1"/>
                </a:solidFill>
              </a:rPr>
              <a:t>. The context </a:t>
            </a:r>
            <a:r>
              <a:rPr lang="nl-NL" dirty="0" err="1">
                <a:solidFill>
                  <a:schemeClr val="tx1"/>
                </a:solidFill>
              </a:rPr>
              <a:t>modification</a:t>
            </a:r>
            <a:r>
              <a:rPr lang="nl-NL" dirty="0">
                <a:solidFill>
                  <a:schemeClr val="tx1"/>
                </a:solidFill>
              </a:rPr>
              <a:t> of </a:t>
            </a:r>
            <a:r>
              <a:rPr lang="nl-NL" dirty="0" err="1">
                <a:solidFill>
                  <a:schemeClr val="tx1"/>
                </a:solidFill>
              </a:rPr>
              <a:t>the</a:t>
            </a:r>
            <a:r>
              <a:rPr lang="nl-NL" dirty="0">
                <a:solidFill>
                  <a:schemeClr val="tx1"/>
                </a:solidFill>
              </a:rPr>
              <a:t> UDF is </a:t>
            </a:r>
            <a:r>
              <a:rPr lang="nl-NL" dirty="0" err="1">
                <a:solidFill>
                  <a:schemeClr val="tx1"/>
                </a:solidFill>
              </a:rPr>
              <a:t>respected</a:t>
            </a:r>
            <a:r>
              <a:rPr lang="nl-NL" dirty="0">
                <a:solidFill>
                  <a:schemeClr val="tx1"/>
                </a:solidFill>
              </a:rPr>
              <a:t>.</a:t>
            </a:r>
          </a:p>
        </p:txBody>
      </p:sp>
      <p:sp>
        <p:nvSpPr>
          <p:cNvPr id="31" name="TextBox 30">
            <a:extLst>
              <a:ext uri="{FF2B5EF4-FFF2-40B4-BE49-F238E27FC236}">
                <a16:creationId xmlns:a16="http://schemas.microsoft.com/office/drawing/2014/main" id="{0634DC74-90A0-C697-F2C4-716E194DB8DF}"/>
              </a:ext>
            </a:extLst>
          </p:cNvPr>
          <p:cNvSpPr txBox="1"/>
          <p:nvPr/>
        </p:nvSpPr>
        <p:spPr>
          <a:xfrm>
            <a:off x="296544" y="4420281"/>
            <a:ext cx="546754" cy="923330"/>
          </a:xfrm>
          <a:prstGeom prst="rect">
            <a:avLst/>
          </a:prstGeom>
          <a:noFill/>
        </p:spPr>
        <p:txBody>
          <a:bodyPr wrap="square" rtlCol="0">
            <a:spAutoFit/>
          </a:bodyPr>
          <a:lstStyle/>
          <a:p>
            <a:r>
              <a:rPr lang="en-US" sz="5400" dirty="0"/>
              <a:t>❓</a:t>
            </a:r>
            <a:endParaRPr lang="nl-NL" dirty="0"/>
          </a:p>
        </p:txBody>
      </p:sp>
      <p:sp>
        <p:nvSpPr>
          <p:cNvPr id="32" name="Rectangle 31">
            <a:extLst>
              <a:ext uri="{FF2B5EF4-FFF2-40B4-BE49-F238E27FC236}">
                <a16:creationId xmlns:a16="http://schemas.microsoft.com/office/drawing/2014/main" id="{32EF6B1C-0F76-2442-CF5F-38C88B2FC4B1}"/>
              </a:ext>
            </a:extLst>
          </p:cNvPr>
          <p:cNvSpPr/>
          <p:nvPr/>
        </p:nvSpPr>
        <p:spPr>
          <a:xfrm>
            <a:off x="3337089" y="1329179"/>
            <a:ext cx="275369" cy="188535"/>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tangle 32">
            <a:extLst>
              <a:ext uri="{FF2B5EF4-FFF2-40B4-BE49-F238E27FC236}">
                <a16:creationId xmlns:a16="http://schemas.microsoft.com/office/drawing/2014/main" id="{2E774128-D55F-FD2A-AE41-62C10A71879C}"/>
              </a:ext>
            </a:extLst>
          </p:cNvPr>
          <p:cNvSpPr/>
          <p:nvPr/>
        </p:nvSpPr>
        <p:spPr>
          <a:xfrm>
            <a:off x="7571295" y="1384236"/>
            <a:ext cx="337793" cy="222420"/>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40838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par>
                                <p:cTn id="21" presetID="10"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par>
                                <p:cTn id="29" presetID="10"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p:bldP spid="32" grpId="0" animBg="1"/>
      <p:bldP spid="3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2EA5-F3CE-E73D-4108-EF2EF07C3F7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F59BA156-3092-5644-DC4D-054D4FE54E5E}"/>
              </a:ext>
            </a:extLst>
          </p:cNvPr>
          <p:cNvSpPr txBox="1"/>
          <p:nvPr/>
        </p:nvSpPr>
        <p:spPr>
          <a:xfrm>
            <a:off x="3094939" y="403830"/>
            <a:ext cx="2284549" cy="523220"/>
          </a:xfrm>
          <a:prstGeom prst="rect">
            <a:avLst/>
          </a:prstGeom>
          <a:noFill/>
        </p:spPr>
        <p:txBody>
          <a:bodyPr wrap="square" rtlCol="0">
            <a:spAutoFit/>
          </a:bodyPr>
          <a:lstStyle/>
          <a:p>
            <a:r>
              <a:rPr lang="en-US" sz="2800" b="1" dirty="0">
                <a:solidFill>
                  <a:srgbClr val="60A6DA"/>
                </a:solidFill>
                <a:latin typeface="+mj-lt"/>
                <a:ea typeface="+mj-ea"/>
                <a:cs typeface="+mj-cs"/>
              </a:rPr>
              <a:t>Life to Date</a:t>
            </a:r>
          </a:p>
        </p:txBody>
      </p:sp>
      <p:pic>
        <p:nvPicPr>
          <p:cNvPr id="6" name="Picture 5">
            <a:extLst>
              <a:ext uri="{FF2B5EF4-FFF2-40B4-BE49-F238E27FC236}">
                <a16:creationId xmlns:a16="http://schemas.microsoft.com/office/drawing/2014/main" id="{6895D7A3-B009-9CAC-BA8D-62FD79C7D313}"/>
              </a:ext>
            </a:extLst>
          </p:cNvPr>
          <p:cNvPicPr>
            <a:picLocks noChangeAspect="1"/>
          </p:cNvPicPr>
          <p:nvPr/>
        </p:nvPicPr>
        <p:blipFill>
          <a:blip r:embed="rId2"/>
          <a:stretch>
            <a:fillRect/>
          </a:stretch>
        </p:blipFill>
        <p:spPr>
          <a:xfrm>
            <a:off x="459238" y="1578634"/>
            <a:ext cx="4009512" cy="17319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30785ECC-CC4E-EE12-5565-342A296B1F2D}"/>
              </a:ext>
            </a:extLst>
          </p:cNvPr>
          <p:cNvPicPr>
            <a:picLocks noChangeAspect="1"/>
          </p:cNvPicPr>
          <p:nvPr/>
        </p:nvPicPr>
        <p:blipFill>
          <a:blip r:embed="rId3"/>
          <a:srcRect l="392" t="4700" r="-392" b="6946"/>
          <a:stretch>
            <a:fillRect/>
          </a:stretch>
        </p:blipFill>
        <p:spPr>
          <a:xfrm>
            <a:off x="425059" y="3594018"/>
            <a:ext cx="4043691" cy="7362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6DB2B7B9-30FA-AA09-4B04-FD722BF9394E}"/>
              </a:ext>
            </a:extLst>
          </p:cNvPr>
          <p:cNvPicPr>
            <a:picLocks noChangeAspect="1"/>
          </p:cNvPicPr>
          <p:nvPr/>
        </p:nvPicPr>
        <p:blipFill>
          <a:blip r:embed="rId4"/>
          <a:stretch>
            <a:fillRect/>
          </a:stretch>
        </p:blipFill>
        <p:spPr>
          <a:xfrm>
            <a:off x="4750208" y="1578634"/>
            <a:ext cx="4117666" cy="38252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815462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98530-32DE-7A20-2A65-8FB460F25B7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50D53CB-19F6-00C3-D331-CB4D0F9AF905}"/>
              </a:ext>
            </a:extLst>
          </p:cNvPr>
          <p:cNvSpPr>
            <a:spLocks noGrp="1"/>
          </p:cNvSpPr>
          <p:nvPr>
            <p:ph type="title"/>
          </p:nvPr>
        </p:nvSpPr>
        <p:spPr>
          <a:xfrm>
            <a:off x="2677258" y="581510"/>
            <a:ext cx="2993781" cy="623598"/>
          </a:xfrm>
        </p:spPr>
        <p:txBody>
          <a:bodyPr>
            <a:noAutofit/>
          </a:bodyPr>
          <a:lstStyle/>
          <a:p>
            <a:r>
              <a:rPr lang="en-US" b="1" noProof="0" dirty="0">
                <a:solidFill>
                  <a:srgbClr val="60A6DA"/>
                </a:solidFill>
              </a:rPr>
              <a:t>Use Cases</a:t>
            </a:r>
          </a:p>
        </p:txBody>
      </p:sp>
      <p:sp>
        <p:nvSpPr>
          <p:cNvPr id="10" name="TextBox 9">
            <a:extLst>
              <a:ext uri="{FF2B5EF4-FFF2-40B4-BE49-F238E27FC236}">
                <a16:creationId xmlns:a16="http://schemas.microsoft.com/office/drawing/2014/main" id="{E94A6E0C-A014-197B-ECFD-1173FA47A072}"/>
              </a:ext>
            </a:extLst>
          </p:cNvPr>
          <p:cNvSpPr txBox="1"/>
          <p:nvPr/>
        </p:nvSpPr>
        <p:spPr>
          <a:xfrm>
            <a:off x="3122720" y="1205108"/>
            <a:ext cx="2284549" cy="523220"/>
          </a:xfrm>
          <a:prstGeom prst="rect">
            <a:avLst/>
          </a:prstGeom>
          <a:noFill/>
        </p:spPr>
        <p:txBody>
          <a:bodyPr wrap="square" rtlCol="0">
            <a:spAutoFit/>
          </a:bodyPr>
          <a:lstStyle/>
          <a:p>
            <a:r>
              <a:rPr lang="en-US" sz="2800" b="1" dirty="0">
                <a:solidFill>
                  <a:srgbClr val="60A6DA"/>
                </a:solidFill>
                <a:latin typeface="+mj-lt"/>
                <a:ea typeface="+mj-ea"/>
                <a:cs typeface="+mj-cs"/>
              </a:rPr>
              <a:t>Formatting</a:t>
            </a:r>
          </a:p>
        </p:txBody>
      </p:sp>
      <p:pic>
        <p:nvPicPr>
          <p:cNvPr id="7" name="Picture 6">
            <a:extLst>
              <a:ext uri="{FF2B5EF4-FFF2-40B4-BE49-F238E27FC236}">
                <a16:creationId xmlns:a16="http://schemas.microsoft.com/office/drawing/2014/main" id="{1FFF320C-B4D6-24CE-07EA-872DD1DD8A5B}"/>
              </a:ext>
            </a:extLst>
          </p:cNvPr>
          <p:cNvPicPr>
            <a:picLocks noChangeAspect="1"/>
          </p:cNvPicPr>
          <p:nvPr/>
        </p:nvPicPr>
        <p:blipFill>
          <a:blip r:embed="rId2"/>
          <a:stretch>
            <a:fillRect/>
          </a:stretch>
        </p:blipFill>
        <p:spPr>
          <a:xfrm>
            <a:off x="266084" y="1728328"/>
            <a:ext cx="3200847" cy="1924319"/>
          </a:xfrm>
          <a:prstGeom prst="rect">
            <a:avLst/>
          </a:prstGeom>
        </p:spPr>
      </p:pic>
      <p:pic>
        <p:nvPicPr>
          <p:cNvPr id="14" name="Picture 13">
            <a:extLst>
              <a:ext uri="{FF2B5EF4-FFF2-40B4-BE49-F238E27FC236}">
                <a16:creationId xmlns:a16="http://schemas.microsoft.com/office/drawing/2014/main" id="{C8BC4FDC-90D3-8193-B9F2-FEED697EB6A8}"/>
              </a:ext>
            </a:extLst>
          </p:cNvPr>
          <p:cNvPicPr>
            <a:picLocks noChangeAspect="1"/>
          </p:cNvPicPr>
          <p:nvPr/>
        </p:nvPicPr>
        <p:blipFill>
          <a:blip r:embed="rId3"/>
          <a:stretch>
            <a:fillRect/>
          </a:stretch>
        </p:blipFill>
        <p:spPr>
          <a:xfrm>
            <a:off x="162387" y="3659717"/>
            <a:ext cx="3553321" cy="1724266"/>
          </a:xfrm>
          <a:prstGeom prst="rect">
            <a:avLst/>
          </a:prstGeom>
        </p:spPr>
      </p:pic>
      <p:pic>
        <p:nvPicPr>
          <p:cNvPr id="16" name="Picture 15">
            <a:extLst>
              <a:ext uri="{FF2B5EF4-FFF2-40B4-BE49-F238E27FC236}">
                <a16:creationId xmlns:a16="http://schemas.microsoft.com/office/drawing/2014/main" id="{ED952B8B-3155-11E9-3D7E-3C20C7730E00}"/>
              </a:ext>
            </a:extLst>
          </p:cNvPr>
          <p:cNvPicPr>
            <a:picLocks noChangeAspect="1"/>
          </p:cNvPicPr>
          <p:nvPr/>
        </p:nvPicPr>
        <p:blipFill>
          <a:blip r:embed="rId4"/>
          <a:stretch>
            <a:fillRect/>
          </a:stretch>
        </p:blipFill>
        <p:spPr>
          <a:xfrm>
            <a:off x="4264994" y="1955839"/>
            <a:ext cx="4501192" cy="33936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4065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ED489-CDCA-80FF-68BA-741307E29B5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6274AF6-1B26-8DBB-97F3-595AD0B49DC5}"/>
              </a:ext>
            </a:extLst>
          </p:cNvPr>
          <p:cNvSpPr>
            <a:spLocks noGrp="1"/>
          </p:cNvSpPr>
          <p:nvPr>
            <p:ph type="title"/>
          </p:nvPr>
        </p:nvSpPr>
        <p:spPr>
          <a:xfrm>
            <a:off x="2683687" y="264737"/>
            <a:ext cx="2993781" cy="623598"/>
          </a:xfrm>
        </p:spPr>
        <p:txBody>
          <a:bodyPr>
            <a:noAutofit/>
          </a:bodyPr>
          <a:lstStyle/>
          <a:p>
            <a:r>
              <a:rPr lang="en-US" b="1" noProof="0" dirty="0">
                <a:solidFill>
                  <a:srgbClr val="60A6DA"/>
                </a:solidFill>
              </a:rPr>
              <a:t>Use Cases</a:t>
            </a:r>
          </a:p>
        </p:txBody>
      </p:sp>
      <p:pic>
        <p:nvPicPr>
          <p:cNvPr id="3" name="Picture 2">
            <a:extLst>
              <a:ext uri="{FF2B5EF4-FFF2-40B4-BE49-F238E27FC236}">
                <a16:creationId xmlns:a16="http://schemas.microsoft.com/office/drawing/2014/main" id="{E25237C8-B0B2-301E-B1C8-0BA77FC326C5}"/>
              </a:ext>
            </a:extLst>
          </p:cNvPr>
          <p:cNvPicPr>
            <a:picLocks noChangeAspect="1"/>
          </p:cNvPicPr>
          <p:nvPr/>
        </p:nvPicPr>
        <p:blipFill>
          <a:blip r:embed="rId2"/>
          <a:stretch>
            <a:fillRect/>
          </a:stretch>
        </p:blipFill>
        <p:spPr>
          <a:xfrm>
            <a:off x="373375" y="1612882"/>
            <a:ext cx="2195752" cy="1611084"/>
          </a:xfrm>
          <a:prstGeom prst="rect">
            <a:avLst/>
          </a:prstGeom>
        </p:spPr>
      </p:pic>
      <p:pic>
        <p:nvPicPr>
          <p:cNvPr id="5" name="Picture 4">
            <a:extLst>
              <a:ext uri="{FF2B5EF4-FFF2-40B4-BE49-F238E27FC236}">
                <a16:creationId xmlns:a16="http://schemas.microsoft.com/office/drawing/2014/main" id="{2B1856DB-9B8D-BB12-2CAA-1FC515A08745}"/>
              </a:ext>
            </a:extLst>
          </p:cNvPr>
          <p:cNvPicPr>
            <a:picLocks noChangeAspect="1"/>
          </p:cNvPicPr>
          <p:nvPr/>
        </p:nvPicPr>
        <p:blipFill>
          <a:blip r:embed="rId3"/>
          <a:stretch>
            <a:fillRect/>
          </a:stretch>
        </p:blipFill>
        <p:spPr>
          <a:xfrm>
            <a:off x="373375" y="3612061"/>
            <a:ext cx="2499486" cy="1374717"/>
          </a:xfrm>
          <a:prstGeom prst="rect">
            <a:avLst/>
          </a:prstGeom>
        </p:spPr>
      </p:pic>
      <p:pic>
        <p:nvPicPr>
          <p:cNvPr id="8" name="Picture 7">
            <a:extLst>
              <a:ext uri="{FF2B5EF4-FFF2-40B4-BE49-F238E27FC236}">
                <a16:creationId xmlns:a16="http://schemas.microsoft.com/office/drawing/2014/main" id="{B04D29E5-74EF-DB44-7B63-069C701988A7}"/>
              </a:ext>
            </a:extLst>
          </p:cNvPr>
          <p:cNvPicPr>
            <a:picLocks noChangeAspect="1"/>
          </p:cNvPicPr>
          <p:nvPr/>
        </p:nvPicPr>
        <p:blipFill>
          <a:blip r:embed="rId4"/>
          <a:stretch>
            <a:fillRect/>
          </a:stretch>
        </p:blipFill>
        <p:spPr>
          <a:xfrm>
            <a:off x="4180578" y="1612882"/>
            <a:ext cx="4098029" cy="3306080"/>
          </a:xfrm>
          <a:prstGeom prst="rect">
            <a:avLst/>
          </a:prstGeom>
        </p:spPr>
      </p:pic>
      <p:pic>
        <p:nvPicPr>
          <p:cNvPr id="13" name="Picture 12">
            <a:extLst>
              <a:ext uri="{FF2B5EF4-FFF2-40B4-BE49-F238E27FC236}">
                <a16:creationId xmlns:a16="http://schemas.microsoft.com/office/drawing/2014/main" id="{1ED35CB8-A4D5-C511-82D1-13B86A003AA8}"/>
              </a:ext>
            </a:extLst>
          </p:cNvPr>
          <p:cNvPicPr>
            <a:picLocks noChangeAspect="1"/>
          </p:cNvPicPr>
          <p:nvPr/>
        </p:nvPicPr>
        <p:blipFill>
          <a:blip r:embed="rId5"/>
          <a:stretch>
            <a:fillRect/>
          </a:stretch>
        </p:blipFill>
        <p:spPr>
          <a:xfrm>
            <a:off x="4464391" y="5844836"/>
            <a:ext cx="3814216" cy="777304"/>
          </a:xfrm>
          <a:prstGeom prst="rect">
            <a:avLst/>
          </a:prstGeom>
        </p:spPr>
      </p:pic>
      <p:sp>
        <p:nvSpPr>
          <p:cNvPr id="14" name="TextBox 13">
            <a:extLst>
              <a:ext uri="{FF2B5EF4-FFF2-40B4-BE49-F238E27FC236}">
                <a16:creationId xmlns:a16="http://schemas.microsoft.com/office/drawing/2014/main" id="{BF97F36D-676A-C3C7-D8BD-6C782DB4667D}"/>
              </a:ext>
            </a:extLst>
          </p:cNvPr>
          <p:cNvSpPr txBox="1"/>
          <p:nvPr/>
        </p:nvSpPr>
        <p:spPr>
          <a:xfrm>
            <a:off x="5365723" y="5321616"/>
            <a:ext cx="1998483" cy="523220"/>
          </a:xfrm>
          <a:prstGeom prst="rect">
            <a:avLst/>
          </a:prstGeom>
          <a:noFill/>
        </p:spPr>
        <p:txBody>
          <a:bodyPr wrap="square" rtlCol="0">
            <a:spAutoFit/>
          </a:bodyPr>
          <a:lstStyle/>
          <a:p>
            <a:r>
              <a:rPr lang="en-US" sz="2800" b="1" noProof="0" dirty="0" err="1"/>
              <a:t>Intellisense</a:t>
            </a:r>
            <a:endParaRPr lang="en-US" sz="2800" b="1" noProof="0" dirty="0"/>
          </a:p>
        </p:txBody>
      </p:sp>
      <p:sp>
        <p:nvSpPr>
          <p:cNvPr id="15" name="TextBox 14">
            <a:extLst>
              <a:ext uri="{FF2B5EF4-FFF2-40B4-BE49-F238E27FC236}">
                <a16:creationId xmlns:a16="http://schemas.microsoft.com/office/drawing/2014/main" id="{FC0A46F8-A5A5-D4D4-1946-D68502E31C44}"/>
              </a:ext>
            </a:extLst>
          </p:cNvPr>
          <p:cNvSpPr txBox="1"/>
          <p:nvPr/>
        </p:nvSpPr>
        <p:spPr>
          <a:xfrm>
            <a:off x="3129149" y="888335"/>
            <a:ext cx="2284549" cy="523220"/>
          </a:xfrm>
          <a:prstGeom prst="rect">
            <a:avLst/>
          </a:prstGeom>
          <a:noFill/>
        </p:spPr>
        <p:txBody>
          <a:bodyPr wrap="square" rtlCol="0">
            <a:spAutoFit/>
          </a:bodyPr>
          <a:lstStyle/>
          <a:p>
            <a:r>
              <a:rPr lang="en-US" sz="2800" b="1" dirty="0">
                <a:solidFill>
                  <a:srgbClr val="60A6DA"/>
                </a:solidFill>
                <a:latin typeface="+mj-lt"/>
                <a:ea typeface="+mj-ea"/>
                <a:cs typeface="+mj-cs"/>
              </a:rPr>
              <a:t>Counting</a:t>
            </a:r>
          </a:p>
        </p:txBody>
      </p:sp>
    </p:spTree>
    <p:extLst>
      <p:ext uri="{BB962C8B-B14F-4D97-AF65-F5344CB8AC3E}">
        <p14:creationId xmlns:p14="http://schemas.microsoft.com/office/powerpoint/2010/main" val="102401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1067F-3E64-CD6E-20A6-8798D53106E0}"/>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6205F8C1-4343-4ED1-3D7A-82E2863CC744}"/>
              </a:ext>
            </a:extLst>
          </p:cNvPr>
          <p:cNvSpPr txBox="1">
            <a:spLocks/>
          </p:cNvSpPr>
          <p:nvPr/>
        </p:nvSpPr>
        <p:spPr>
          <a:xfrm>
            <a:off x="798326" y="2715705"/>
            <a:ext cx="7723504" cy="62359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b="1" kern="1200">
                <a:solidFill>
                  <a:schemeClr val="bg1"/>
                </a:solidFill>
                <a:latin typeface="Candara" panose="020E0502030303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UDF VS Calculation group</a:t>
            </a:r>
          </a:p>
        </p:txBody>
      </p:sp>
    </p:spTree>
    <p:extLst>
      <p:ext uri="{BB962C8B-B14F-4D97-AF65-F5344CB8AC3E}">
        <p14:creationId xmlns:p14="http://schemas.microsoft.com/office/powerpoint/2010/main" val="124235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a:extLst>
            <a:ext uri="{FF2B5EF4-FFF2-40B4-BE49-F238E27FC236}">
              <a16:creationId xmlns:a16="http://schemas.microsoft.com/office/drawing/2014/main" id="{8BBE1F2E-F8B3-0D1F-0BB8-14295179D92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1EE59AE-3B4B-A8F5-DFAF-16743AFAE003}"/>
              </a:ext>
            </a:extLst>
          </p:cNvPr>
          <p:cNvSpPr>
            <a:spLocks noGrp="1"/>
          </p:cNvSpPr>
          <p:nvPr>
            <p:ph type="ctrTitle"/>
          </p:nvPr>
        </p:nvSpPr>
        <p:spPr>
          <a:xfrm>
            <a:off x="744718" y="1122363"/>
            <a:ext cx="7767686" cy="2387600"/>
          </a:xfrm>
        </p:spPr>
        <p:txBody>
          <a:bodyPr/>
          <a:lstStyle/>
          <a:p>
            <a:r>
              <a:rPr lang="nl-NL" dirty="0" err="1"/>
              <a:t>Why</a:t>
            </a:r>
            <a:r>
              <a:rPr lang="nl-NL" dirty="0"/>
              <a:t> User </a:t>
            </a:r>
            <a:r>
              <a:rPr lang="nl-NL" dirty="0" err="1"/>
              <a:t>Defined</a:t>
            </a:r>
            <a:r>
              <a:rPr lang="nl-NL" dirty="0"/>
              <a:t> </a:t>
            </a:r>
            <a:r>
              <a:rPr lang="nl-NL" dirty="0" err="1"/>
              <a:t>Functions</a:t>
            </a:r>
            <a:endParaRPr lang="nl-NL" dirty="0"/>
          </a:p>
        </p:txBody>
      </p:sp>
      <p:sp>
        <p:nvSpPr>
          <p:cNvPr id="8" name="Subtitle 7">
            <a:extLst>
              <a:ext uri="{FF2B5EF4-FFF2-40B4-BE49-F238E27FC236}">
                <a16:creationId xmlns:a16="http://schemas.microsoft.com/office/drawing/2014/main" id="{C45AC811-CF2D-11CF-06F0-8B77CFFEBE34}"/>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4195455312"/>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94BFB-4654-E370-91D4-351A7FDDFD8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49E8BF8-BC79-6EE0-D8FA-F0636A1D22D5}"/>
              </a:ext>
            </a:extLst>
          </p:cNvPr>
          <p:cNvSpPr>
            <a:spLocks noGrp="1"/>
          </p:cNvSpPr>
          <p:nvPr>
            <p:ph type="title"/>
          </p:nvPr>
        </p:nvSpPr>
        <p:spPr>
          <a:xfrm>
            <a:off x="3751868" y="426478"/>
            <a:ext cx="2538756" cy="623598"/>
          </a:xfrm>
        </p:spPr>
        <p:txBody>
          <a:bodyPr>
            <a:noAutofit/>
          </a:bodyPr>
          <a:lstStyle/>
          <a:p>
            <a:r>
              <a:rPr lang="en-US" b="1" dirty="0">
                <a:solidFill>
                  <a:srgbClr val="60A6DA"/>
                </a:solidFill>
              </a:rPr>
              <a:t>Function</a:t>
            </a:r>
          </a:p>
        </p:txBody>
      </p:sp>
      <p:sp>
        <p:nvSpPr>
          <p:cNvPr id="2" name="TextBox 1">
            <a:extLst>
              <a:ext uri="{FF2B5EF4-FFF2-40B4-BE49-F238E27FC236}">
                <a16:creationId xmlns:a16="http://schemas.microsoft.com/office/drawing/2014/main" id="{5D4CDC47-1E50-5E6F-6987-35DE2DE19EAA}"/>
              </a:ext>
            </a:extLst>
          </p:cNvPr>
          <p:cNvSpPr txBox="1"/>
          <p:nvPr/>
        </p:nvSpPr>
        <p:spPr>
          <a:xfrm>
            <a:off x="2434747" y="1923186"/>
            <a:ext cx="921195" cy="523220"/>
          </a:xfrm>
          <a:prstGeom prst="rect">
            <a:avLst/>
          </a:prstGeom>
          <a:noFill/>
        </p:spPr>
        <p:txBody>
          <a:bodyPr wrap="square" rtlCol="0">
            <a:spAutoFit/>
          </a:bodyPr>
          <a:lstStyle/>
          <a:p>
            <a:r>
              <a:rPr lang="en-US" sz="2800" b="1" dirty="0">
                <a:solidFill>
                  <a:srgbClr val="60A6DA"/>
                </a:solidFill>
                <a:latin typeface="+mj-lt"/>
                <a:ea typeface="+mj-ea"/>
                <a:cs typeface="+mj-cs"/>
              </a:rPr>
              <a:t>UDF</a:t>
            </a:r>
          </a:p>
        </p:txBody>
      </p:sp>
      <p:sp>
        <p:nvSpPr>
          <p:cNvPr id="3" name="TextBox 2">
            <a:extLst>
              <a:ext uri="{FF2B5EF4-FFF2-40B4-BE49-F238E27FC236}">
                <a16:creationId xmlns:a16="http://schemas.microsoft.com/office/drawing/2014/main" id="{A6AF80A6-270E-3438-3BC8-7EFD8D760529}"/>
              </a:ext>
            </a:extLst>
          </p:cNvPr>
          <p:cNvSpPr txBox="1"/>
          <p:nvPr/>
        </p:nvSpPr>
        <p:spPr>
          <a:xfrm>
            <a:off x="6008243" y="1923186"/>
            <a:ext cx="1773455" cy="523220"/>
          </a:xfrm>
          <a:prstGeom prst="rect">
            <a:avLst/>
          </a:prstGeom>
          <a:noFill/>
        </p:spPr>
        <p:txBody>
          <a:bodyPr wrap="square" rtlCol="0">
            <a:spAutoFit/>
          </a:bodyPr>
          <a:lstStyle/>
          <a:p>
            <a:r>
              <a:rPr lang="en-US" sz="2800" b="1" dirty="0">
                <a:solidFill>
                  <a:srgbClr val="60A6DA"/>
                </a:solidFill>
                <a:latin typeface="+mj-lt"/>
                <a:ea typeface="+mj-ea"/>
                <a:cs typeface="+mj-cs"/>
              </a:rPr>
              <a:t>Calc group</a:t>
            </a:r>
          </a:p>
        </p:txBody>
      </p:sp>
      <p:pic>
        <p:nvPicPr>
          <p:cNvPr id="2050" name="Picture 2" descr="placeholder (1) - Nomad Foods">
            <a:extLst>
              <a:ext uri="{FF2B5EF4-FFF2-40B4-BE49-F238E27FC236}">
                <a16:creationId xmlns:a16="http://schemas.microsoft.com/office/drawing/2014/main" id="{F40D7CC7-A3B4-500C-0EE6-66D0EEAC87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6874" y="2535810"/>
            <a:ext cx="2776194" cy="27761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descr="Input/Output Machines Quiz">
            <a:extLst>
              <a:ext uri="{FF2B5EF4-FFF2-40B4-BE49-F238E27FC236}">
                <a16:creationId xmlns:a16="http://schemas.microsoft.com/office/drawing/2014/main" id="{7C0AD811-9E7C-370C-1384-D74D6B1DF3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925" y="2535810"/>
            <a:ext cx="4141313" cy="27761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208002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57C4E-EF16-BCBB-C2F8-4FD6B271F8A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78F8DA2-C38C-B135-5931-BCF029147FCC}"/>
              </a:ext>
            </a:extLst>
          </p:cNvPr>
          <p:cNvSpPr>
            <a:spLocks noGrp="1"/>
          </p:cNvSpPr>
          <p:nvPr>
            <p:ph type="title"/>
          </p:nvPr>
        </p:nvSpPr>
        <p:spPr>
          <a:xfrm>
            <a:off x="3174495" y="461434"/>
            <a:ext cx="2501049" cy="623598"/>
          </a:xfrm>
        </p:spPr>
        <p:txBody>
          <a:bodyPr>
            <a:noAutofit/>
          </a:bodyPr>
          <a:lstStyle/>
          <a:p>
            <a:r>
              <a:rPr lang="en-US" b="1" dirty="0">
                <a:solidFill>
                  <a:srgbClr val="60A6DA"/>
                </a:solidFill>
              </a:rPr>
              <a:t>Examples</a:t>
            </a:r>
          </a:p>
        </p:txBody>
      </p:sp>
      <p:sp>
        <p:nvSpPr>
          <p:cNvPr id="9" name="TextBox 8">
            <a:extLst>
              <a:ext uri="{FF2B5EF4-FFF2-40B4-BE49-F238E27FC236}">
                <a16:creationId xmlns:a16="http://schemas.microsoft.com/office/drawing/2014/main" id="{BAE47974-30F1-75A3-A5D9-94827B3A5799}"/>
              </a:ext>
            </a:extLst>
          </p:cNvPr>
          <p:cNvSpPr txBox="1"/>
          <p:nvPr/>
        </p:nvSpPr>
        <p:spPr>
          <a:xfrm>
            <a:off x="1976683" y="1346642"/>
            <a:ext cx="921195" cy="523220"/>
          </a:xfrm>
          <a:prstGeom prst="rect">
            <a:avLst/>
          </a:prstGeom>
          <a:noFill/>
        </p:spPr>
        <p:txBody>
          <a:bodyPr wrap="square" rtlCol="0">
            <a:spAutoFit/>
          </a:bodyPr>
          <a:lstStyle/>
          <a:p>
            <a:r>
              <a:rPr lang="en-US" sz="2800" b="1" dirty="0">
                <a:solidFill>
                  <a:srgbClr val="60A6DA"/>
                </a:solidFill>
                <a:latin typeface="+mj-lt"/>
                <a:ea typeface="+mj-ea"/>
                <a:cs typeface="+mj-cs"/>
              </a:rPr>
              <a:t>UDF</a:t>
            </a:r>
          </a:p>
        </p:txBody>
      </p:sp>
      <p:sp>
        <p:nvSpPr>
          <p:cNvPr id="11" name="TextBox 10">
            <a:extLst>
              <a:ext uri="{FF2B5EF4-FFF2-40B4-BE49-F238E27FC236}">
                <a16:creationId xmlns:a16="http://schemas.microsoft.com/office/drawing/2014/main" id="{7C196B28-258D-84F1-2F21-45293DD862F5}"/>
              </a:ext>
            </a:extLst>
          </p:cNvPr>
          <p:cNvSpPr txBox="1"/>
          <p:nvPr/>
        </p:nvSpPr>
        <p:spPr>
          <a:xfrm>
            <a:off x="5724051" y="1349513"/>
            <a:ext cx="1773455" cy="523220"/>
          </a:xfrm>
          <a:prstGeom prst="rect">
            <a:avLst/>
          </a:prstGeom>
          <a:noFill/>
        </p:spPr>
        <p:txBody>
          <a:bodyPr wrap="square" rtlCol="0">
            <a:spAutoFit/>
          </a:bodyPr>
          <a:lstStyle/>
          <a:p>
            <a:r>
              <a:rPr lang="en-US" sz="2800" b="1" dirty="0">
                <a:solidFill>
                  <a:srgbClr val="60A6DA"/>
                </a:solidFill>
                <a:latin typeface="+mj-lt"/>
                <a:ea typeface="+mj-ea"/>
                <a:cs typeface="+mj-cs"/>
              </a:rPr>
              <a:t>Calc group</a:t>
            </a:r>
          </a:p>
        </p:txBody>
      </p:sp>
      <p:pic>
        <p:nvPicPr>
          <p:cNvPr id="4" name="Picture 3">
            <a:extLst>
              <a:ext uri="{FF2B5EF4-FFF2-40B4-BE49-F238E27FC236}">
                <a16:creationId xmlns:a16="http://schemas.microsoft.com/office/drawing/2014/main" id="{3038B0F6-BBCA-2941-A012-1164B3AEA3BC}"/>
              </a:ext>
            </a:extLst>
          </p:cNvPr>
          <p:cNvPicPr>
            <a:picLocks noChangeAspect="1"/>
          </p:cNvPicPr>
          <p:nvPr/>
        </p:nvPicPr>
        <p:blipFill>
          <a:blip r:embed="rId2"/>
          <a:stretch>
            <a:fillRect/>
          </a:stretch>
        </p:blipFill>
        <p:spPr>
          <a:xfrm>
            <a:off x="478807" y="2071797"/>
            <a:ext cx="3955822" cy="21514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Picture 25">
            <a:extLst>
              <a:ext uri="{FF2B5EF4-FFF2-40B4-BE49-F238E27FC236}">
                <a16:creationId xmlns:a16="http://schemas.microsoft.com/office/drawing/2014/main" id="{6F31C3ED-35C2-1D35-34CF-EEEEFBF963E9}"/>
              </a:ext>
            </a:extLst>
          </p:cNvPr>
          <p:cNvPicPr>
            <a:picLocks noChangeAspect="1"/>
          </p:cNvPicPr>
          <p:nvPr/>
        </p:nvPicPr>
        <p:blipFill>
          <a:blip r:embed="rId3"/>
          <a:stretch>
            <a:fillRect/>
          </a:stretch>
        </p:blipFill>
        <p:spPr>
          <a:xfrm>
            <a:off x="4709373" y="3661763"/>
            <a:ext cx="3791479" cy="5643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Picture 27">
            <a:extLst>
              <a:ext uri="{FF2B5EF4-FFF2-40B4-BE49-F238E27FC236}">
                <a16:creationId xmlns:a16="http://schemas.microsoft.com/office/drawing/2014/main" id="{42EA4944-F3BA-E818-7FDE-D3D31D70ADEF}"/>
              </a:ext>
            </a:extLst>
          </p:cNvPr>
          <p:cNvPicPr>
            <a:picLocks noChangeAspect="1"/>
          </p:cNvPicPr>
          <p:nvPr/>
        </p:nvPicPr>
        <p:blipFill>
          <a:blip r:embed="rId4"/>
          <a:stretch>
            <a:fillRect/>
          </a:stretch>
        </p:blipFill>
        <p:spPr>
          <a:xfrm>
            <a:off x="4720704" y="4465588"/>
            <a:ext cx="3780148" cy="20021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5" name="Picture 34">
            <a:extLst>
              <a:ext uri="{FF2B5EF4-FFF2-40B4-BE49-F238E27FC236}">
                <a16:creationId xmlns:a16="http://schemas.microsoft.com/office/drawing/2014/main" id="{C06830C6-BC34-13ED-6689-B7472ABBBF8E}"/>
              </a:ext>
            </a:extLst>
          </p:cNvPr>
          <p:cNvPicPr>
            <a:picLocks noChangeAspect="1"/>
          </p:cNvPicPr>
          <p:nvPr/>
        </p:nvPicPr>
        <p:blipFill>
          <a:blip r:embed="rId5"/>
          <a:stretch>
            <a:fillRect/>
          </a:stretch>
        </p:blipFill>
        <p:spPr>
          <a:xfrm>
            <a:off x="4709373" y="2071797"/>
            <a:ext cx="3791479" cy="1409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2991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BCEEC-3117-7E6A-2FDB-F6CA7903EC7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A96A81D-5138-5A3F-7762-CADFA8B9F35D}"/>
              </a:ext>
            </a:extLst>
          </p:cNvPr>
          <p:cNvSpPr>
            <a:spLocks noGrp="1"/>
          </p:cNvSpPr>
          <p:nvPr>
            <p:ph type="title"/>
          </p:nvPr>
        </p:nvSpPr>
        <p:spPr>
          <a:xfrm>
            <a:off x="3598701" y="461434"/>
            <a:ext cx="2501049" cy="623598"/>
          </a:xfrm>
        </p:spPr>
        <p:txBody>
          <a:bodyPr>
            <a:noAutofit/>
          </a:bodyPr>
          <a:lstStyle/>
          <a:p>
            <a:r>
              <a:rPr lang="en-US" b="1" dirty="0">
                <a:solidFill>
                  <a:srgbClr val="60A6DA"/>
                </a:solidFill>
              </a:rPr>
              <a:t>Examples</a:t>
            </a:r>
          </a:p>
        </p:txBody>
      </p:sp>
      <p:pic>
        <p:nvPicPr>
          <p:cNvPr id="3" name="Picture 2">
            <a:extLst>
              <a:ext uri="{FF2B5EF4-FFF2-40B4-BE49-F238E27FC236}">
                <a16:creationId xmlns:a16="http://schemas.microsoft.com/office/drawing/2014/main" id="{C53F8542-04D3-C76B-B3DB-716508680A70}"/>
              </a:ext>
            </a:extLst>
          </p:cNvPr>
          <p:cNvPicPr>
            <a:picLocks noChangeAspect="1"/>
          </p:cNvPicPr>
          <p:nvPr/>
        </p:nvPicPr>
        <p:blipFill>
          <a:blip r:embed="rId2"/>
          <a:stretch>
            <a:fillRect/>
          </a:stretch>
        </p:blipFill>
        <p:spPr>
          <a:xfrm>
            <a:off x="6197647" y="2445849"/>
            <a:ext cx="2374487" cy="27577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46CF55FF-4564-B347-EEDA-4191D0828C47}"/>
              </a:ext>
            </a:extLst>
          </p:cNvPr>
          <p:cNvPicPr>
            <a:picLocks noChangeAspect="1"/>
          </p:cNvPicPr>
          <p:nvPr/>
        </p:nvPicPr>
        <p:blipFill>
          <a:blip r:embed="rId3"/>
          <a:srcRect l="2988" t="7421" b="4460"/>
          <a:stretch>
            <a:fillRect/>
          </a:stretch>
        </p:blipFill>
        <p:spPr>
          <a:xfrm>
            <a:off x="451687" y="2445848"/>
            <a:ext cx="5176115" cy="27577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A05412BE-5DBE-5C19-86CA-F12D6566086C}"/>
              </a:ext>
            </a:extLst>
          </p:cNvPr>
          <p:cNvSpPr txBox="1"/>
          <p:nvPr/>
        </p:nvSpPr>
        <p:spPr>
          <a:xfrm>
            <a:off x="2642137" y="1776912"/>
            <a:ext cx="921195" cy="523220"/>
          </a:xfrm>
          <a:prstGeom prst="rect">
            <a:avLst/>
          </a:prstGeom>
          <a:noFill/>
        </p:spPr>
        <p:txBody>
          <a:bodyPr wrap="square" rtlCol="0">
            <a:spAutoFit/>
          </a:bodyPr>
          <a:lstStyle/>
          <a:p>
            <a:r>
              <a:rPr lang="en-US" sz="2800" b="1" dirty="0">
                <a:solidFill>
                  <a:srgbClr val="60A6DA"/>
                </a:solidFill>
                <a:latin typeface="+mj-lt"/>
                <a:ea typeface="+mj-ea"/>
                <a:cs typeface="+mj-cs"/>
              </a:rPr>
              <a:t>UDF</a:t>
            </a:r>
          </a:p>
        </p:txBody>
      </p:sp>
      <p:sp>
        <p:nvSpPr>
          <p:cNvPr id="11" name="TextBox 10">
            <a:extLst>
              <a:ext uri="{FF2B5EF4-FFF2-40B4-BE49-F238E27FC236}">
                <a16:creationId xmlns:a16="http://schemas.microsoft.com/office/drawing/2014/main" id="{27FEBAF9-5053-6A8E-3925-D6D785FC7F15}"/>
              </a:ext>
            </a:extLst>
          </p:cNvPr>
          <p:cNvSpPr txBox="1"/>
          <p:nvPr/>
        </p:nvSpPr>
        <p:spPr>
          <a:xfrm>
            <a:off x="6427350" y="1765149"/>
            <a:ext cx="1773455" cy="523220"/>
          </a:xfrm>
          <a:prstGeom prst="rect">
            <a:avLst/>
          </a:prstGeom>
          <a:noFill/>
        </p:spPr>
        <p:txBody>
          <a:bodyPr wrap="square" rtlCol="0">
            <a:spAutoFit/>
          </a:bodyPr>
          <a:lstStyle/>
          <a:p>
            <a:r>
              <a:rPr lang="en-US" sz="2800" b="1" dirty="0">
                <a:solidFill>
                  <a:srgbClr val="60A6DA"/>
                </a:solidFill>
                <a:latin typeface="+mj-lt"/>
                <a:ea typeface="+mj-ea"/>
                <a:cs typeface="+mj-cs"/>
              </a:rPr>
              <a:t>Calc group</a:t>
            </a:r>
          </a:p>
        </p:txBody>
      </p:sp>
      <p:sp>
        <p:nvSpPr>
          <p:cNvPr id="12" name="Rectangle 11">
            <a:extLst>
              <a:ext uri="{FF2B5EF4-FFF2-40B4-BE49-F238E27FC236}">
                <a16:creationId xmlns:a16="http://schemas.microsoft.com/office/drawing/2014/main" id="{B31A4E7D-F693-7611-D148-50FA19B94AE1}"/>
              </a:ext>
            </a:extLst>
          </p:cNvPr>
          <p:cNvSpPr/>
          <p:nvPr/>
        </p:nvSpPr>
        <p:spPr>
          <a:xfrm>
            <a:off x="4675696" y="3707717"/>
            <a:ext cx="1021901" cy="185554"/>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3" name="Rectangle 12">
            <a:extLst>
              <a:ext uri="{FF2B5EF4-FFF2-40B4-BE49-F238E27FC236}">
                <a16:creationId xmlns:a16="http://schemas.microsoft.com/office/drawing/2014/main" id="{D77E4DB7-8215-E171-C4E0-77B8FC07C55B}"/>
              </a:ext>
            </a:extLst>
          </p:cNvPr>
          <p:cNvSpPr/>
          <p:nvPr/>
        </p:nvSpPr>
        <p:spPr>
          <a:xfrm>
            <a:off x="4685123" y="4246273"/>
            <a:ext cx="1021901" cy="185554"/>
          </a:xfrm>
          <a:prstGeom prst="rect">
            <a:avLst/>
          </a:prstGeom>
          <a:solidFill>
            <a:srgbClr val="FFFF00">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TextBox 13">
            <a:extLst>
              <a:ext uri="{FF2B5EF4-FFF2-40B4-BE49-F238E27FC236}">
                <a16:creationId xmlns:a16="http://schemas.microsoft.com/office/drawing/2014/main" id="{19EA649B-C058-9B00-023E-7385DDA5F158}"/>
              </a:ext>
            </a:extLst>
          </p:cNvPr>
          <p:cNvSpPr txBox="1"/>
          <p:nvPr/>
        </p:nvSpPr>
        <p:spPr>
          <a:xfrm>
            <a:off x="3431358" y="5509982"/>
            <a:ext cx="2835738" cy="461665"/>
          </a:xfrm>
          <a:prstGeom prst="rect">
            <a:avLst/>
          </a:prstGeom>
          <a:noFill/>
        </p:spPr>
        <p:txBody>
          <a:bodyPr wrap="square" rtlCol="0">
            <a:spAutoFit/>
          </a:bodyPr>
          <a:lstStyle/>
          <a:p>
            <a:r>
              <a:rPr lang="nl-NL" sz="2400" dirty="0" err="1"/>
              <a:t>Values</a:t>
            </a:r>
            <a:r>
              <a:rPr lang="nl-NL" sz="2400" dirty="0"/>
              <a:t>: Gross Sales</a:t>
            </a:r>
          </a:p>
        </p:txBody>
      </p:sp>
      <p:sp>
        <p:nvSpPr>
          <p:cNvPr id="15" name="TextBox 14">
            <a:extLst>
              <a:ext uri="{FF2B5EF4-FFF2-40B4-BE49-F238E27FC236}">
                <a16:creationId xmlns:a16="http://schemas.microsoft.com/office/drawing/2014/main" id="{C4998CE4-ECCB-7130-E79D-17B0E90F0BFD}"/>
              </a:ext>
            </a:extLst>
          </p:cNvPr>
          <p:cNvSpPr txBox="1"/>
          <p:nvPr/>
        </p:nvSpPr>
        <p:spPr>
          <a:xfrm>
            <a:off x="2869661" y="6003800"/>
            <a:ext cx="3959131" cy="461665"/>
          </a:xfrm>
          <a:prstGeom prst="rect">
            <a:avLst/>
          </a:prstGeom>
          <a:noFill/>
        </p:spPr>
        <p:txBody>
          <a:bodyPr wrap="square" rtlCol="0">
            <a:spAutoFit/>
          </a:bodyPr>
          <a:lstStyle/>
          <a:p>
            <a:r>
              <a:rPr lang="nl-NL" sz="2400" dirty="0" err="1"/>
              <a:t>Previous</a:t>
            </a:r>
            <a:r>
              <a:rPr lang="nl-NL" sz="2400" dirty="0"/>
              <a:t> </a:t>
            </a:r>
            <a:r>
              <a:rPr lang="nl-NL" sz="2400" dirty="0" err="1"/>
              <a:t>Year</a:t>
            </a:r>
            <a:r>
              <a:rPr lang="nl-NL" sz="2400" dirty="0"/>
              <a:t>: Gross Sales PFY</a:t>
            </a:r>
          </a:p>
        </p:txBody>
      </p:sp>
      <p:cxnSp>
        <p:nvCxnSpPr>
          <p:cNvPr id="17" name="Straight Arrow Connector 16">
            <a:extLst>
              <a:ext uri="{FF2B5EF4-FFF2-40B4-BE49-F238E27FC236}">
                <a16:creationId xmlns:a16="http://schemas.microsoft.com/office/drawing/2014/main" id="{87E1C42B-9AE6-7265-836A-D111E52AB267}"/>
              </a:ext>
            </a:extLst>
          </p:cNvPr>
          <p:cNvCxnSpPr>
            <a:cxnSpLocks/>
            <a:stCxn id="14" idx="0"/>
            <a:endCxn id="12" idx="3"/>
          </p:cNvCxnSpPr>
          <p:nvPr/>
        </p:nvCxnSpPr>
        <p:spPr>
          <a:xfrm flipV="1">
            <a:off x="4849227" y="3800494"/>
            <a:ext cx="848370" cy="1709488"/>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D157399-7CDA-D6E3-3F1A-D495E675874B}"/>
              </a:ext>
            </a:extLst>
          </p:cNvPr>
          <p:cNvCxnSpPr>
            <a:cxnSpLocks/>
            <a:stCxn id="15" idx="0"/>
            <a:endCxn id="13" idx="3"/>
          </p:cNvCxnSpPr>
          <p:nvPr/>
        </p:nvCxnSpPr>
        <p:spPr>
          <a:xfrm flipV="1">
            <a:off x="4849227" y="4339050"/>
            <a:ext cx="857797" cy="1664750"/>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571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animBg="1"/>
      <p:bldP spid="13" grpId="0" animBg="1"/>
      <p:bldP spid="14" grpId="0"/>
      <p:bldP spid="1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1067F-3E64-CD6E-20A6-8798D53106E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FE859C3-263C-7C88-0F69-4B90F032ECC2}"/>
              </a:ext>
            </a:extLst>
          </p:cNvPr>
          <p:cNvPicPr>
            <a:picLocks noChangeAspect="1"/>
          </p:cNvPicPr>
          <p:nvPr/>
        </p:nvPicPr>
        <p:blipFill>
          <a:blip r:embed="rId2"/>
          <a:stretch>
            <a:fillRect/>
          </a:stretch>
        </p:blipFill>
        <p:spPr>
          <a:xfrm>
            <a:off x="2240390" y="3717627"/>
            <a:ext cx="4839375" cy="1619476"/>
          </a:xfrm>
          <a:prstGeom prst="rect">
            <a:avLst/>
          </a:prstGeom>
          <a:ln>
            <a:noFill/>
          </a:ln>
          <a:effectLst>
            <a:softEdge rad="112500"/>
          </a:effectLst>
        </p:spPr>
      </p:pic>
      <p:sp>
        <p:nvSpPr>
          <p:cNvPr id="10" name="Title 1">
            <a:extLst>
              <a:ext uri="{FF2B5EF4-FFF2-40B4-BE49-F238E27FC236}">
                <a16:creationId xmlns:a16="http://schemas.microsoft.com/office/drawing/2014/main" id="{6205F8C1-4343-4ED1-3D7A-82E2863CC744}"/>
              </a:ext>
            </a:extLst>
          </p:cNvPr>
          <p:cNvSpPr txBox="1">
            <a:spLocks/>
          </p:cNvSpPr>
          <p:nvPr/>
        </p:nvSpPr>
        <p:spPr>
          <a:xfrm>
            <a:off x="3541526" y="1707038"/>
            <a:ext cx="2237105" cy="62359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b="1" kern="1200">
                <a:solidFill>
                  <a:schemeClr val="bg1"/>
                </a:solidFill>
                <a:latin typeface="Candara" panose="020E0502030303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Dax Lib</a:t>
            </a:r>
          </a:p>
        </p:txBody>
      </p:sp>
    </p:spTree>
    <p:extLst>
      <p:ext uri="{BB962C8B-B14F-4D97-AF65-F5344CB8AC3E}">
        <p14:creationId xmlns:p14="http://schemas.microsoft.com/office/powerpoint/2010/main" val="34582919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0D325-62EA-FE38-88FA-7AE0D1A0AEF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9002DEC-BA9D-DC34-E01F-69AE7B70FEEA}"/>
              </a:ext>
            </a:extLst>
          </p:cNvPr>
          <p:cNvSpPr txBox="1"/>
          <p:nvPr/>
        </p:nvSpPr>
        <p:spPr>
          <a:xfrm>
            <a:off x="3307454" y="520690"/>
            <a:ext cx="2529092" cy="523220"/>
          </a:xfrm>
          <a:prstGeom prst="rect">
            <a:avLst/>
          </a:prstGeom>
          <a:noFill/>
        </p:spPr>
        <p:txBody>
          <a:bodyPr wrap="square" rtlCol="0">
            <a:spAutoFit/>
          </a:bodyPr>
          <a:lstStyle/>
          <a:p>
            <a:r>
              <a:rPr lang="en-US" sz="2800" b="1" dirty="0">
                <a:solidFill>
                  <a:srgbClr val="60A6DA"/>
                </a:solidFill>
                <a:latin typeface="+mj-lt"/>
                <a:ea typeface="+mj-ea"/>
                <a:cs typeface="+mj-cs"/>
              </a:rPr>
              <a:t>Dependency</a:t>
            </a:r>
          </a:p>
        </p:txBody>
      </p:sp>
      <p:pic>
        <p:nvPicPr>
          <p:cNvPr id="11" name="Picture 10">
            <a:extLst>
              <a:ext uri="{FF2B5EF4-FFF2-40B4-BE49-F238E27FC236}">
                <a16:creationId xmlns:a16="http://schemas.microsoft.com/office/drawing/2014/main" id="{84401753-4DEF-1751-78C8-8CDACE93AAEB}"/>
              </a:ext>
            </a:extLst>
          </p:cNvPr>
          <p:cNvPicPr>
            <a:picLocks noChangeAspect="1"/>
          </p:cNvPicPr>
          <p:nvPr/>
        </p:nvPicPr>
        <p:blipFill>
          <a:blip r:embed="rId2"/>
          <a:stretch>
            <a:fillRect/>
          </a:stretch>
        </p:blipFill>
        <p:spPr>
          <a:xfrm rot="18639572">
            <a:off x="1748713" y="1857129"/>
            <a:ext cx="1856998" cy="1252147"/>
          </a:xfrm>
          <a:prstGeom prst="rect">
            <a:avLst/>
          </a:prstGeom>
        </p:spPr>
      </p:pic>
      <p:pic>
        <p:nvPicPr>
          <p:cNvPr id="1028" name="Picture 4" descr="Independent Vector Icon 30386419 Vector ...">
            <a:extLst>
              <a:ext uri="{FF2B5EF4-FFF2-40B4-BE49-F238E27FC236}">
                <a16:creationId xmlns:a16="http://schemas.microsoft.com/office/drawing/2014/main" id="{3DD98C2E-5618-5460-1B4E-E9656084E3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649" y="1761572"/>
            <a:ext cx="1363793" cy="135773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0FE618F-3FDF-B6CF-51DF-5606BD582BAF}"/>
              </a:ext>
            </a:extLst>
          </p:cNvPr>
          <p:cNvSpPr txBox="1"/>
          <p:nvPr/>
        </p:nvSpPr>
        <p:spPr>
          <a:xfrm>
            <a:off x="2069143" y="1406319"/>
            <a:ext cx="1461155" cy="369332"/>
          </a:xfrm>
          <a:prstGeom prst="rect">
            <a:avLst/>
          </a:prstGeom>
          <a:noFill/>
        </p:spPr>
        <p:txBody>
          <a:bodyPr wrap="square" rtlCol="0">
            <a:spAutoFit/>
          </a:bodyPr>
          <a:lstStyle/>
          <a:p>
            <a:r>
              <a:rPr lang="nl-NL" dirty="0" err="1"/>
              <a:t>Dependent</a:t>
            </a:r>
            <a:endParaRPr lang="nl-NL" dirty="0"/>
          </a:p>
        </p:txBody>
      </p:sp>
      <p:sp>
        <p:nvSpPr>
          <p:cNvPr id="13" name="TextBox 12">
            <a:extLst>
              <a:ext uri="{FF2B5EF4-FFF2-40B4-BE49-F238E27FC236}">
                <a16:creationId xmlns:a16="http://schemas.microsoft.com/office/drawing/2014/main" id="{C309062D-A62C-2A39-A364-09437D55E5E7}"/>
              </a:ext>
            </a:extLst>
          </p:cNvPr>
          <p:cNvSpPr txBox="1"/>
          <p:nvPr/>
        </p:nvSpPr>
        <p:spPr>
          <a:xfrm>
            <a:off x="6240649" y="1370921"/>
            <a:ext cx="1461155" cy="369332"/>
          </a:xfrm>
          <a:prstGeom prst="rect">
            <a:avLst/>
          </a:prstGeom>
          <a:noFill/>
        </p:spPr>
        <p:txBody>
          <a:bodyPr wrap="square" rtlCol="0">
            <a:spAutoFit/>
          </a:bodyPr>
          <a:lstStyle/>
          <a:p>
            <a:r>
              <a:rPr lang="nl-NL" dirty="0"/>
              <a:t>Independent</a:t>
            </a:r>
          </a:p>
        </p:txBody>
      </p:sp>
      <p:sp>
        <p:nvSpPr>
          <p:cNvPr id="14" name="TextBox 13">
            <a:extLst>
              <a:ext uri="{FF2B5EF4-FFF2-40B4-BE49-F238E27FC236}">
                <a16:creationId xmlns:a16="http://schemas.microsoft.com/office/drawing/2014/main" id="{8ED07B39-EA96-7E68-FDAE-7BE01B3EF494}"/>
              </a:ext>
            </a:extLst>
          </p:cNvPr>
          <p:cNvSpPr txBox="1"/>
          <p:nvPr/>
        </p:nvSpPr>
        <p:spPr>
          <a:xfrm>
            <a:off x="367540" y="3532058"/>
            <a:ext cx="4619345" cy="923330"/>
          </a:xfrm>
          <a:prstGeom prst="rect">
            <a:avLst/>
          </a:prstGeom>
          <a:noFill/>
        </p:spPr>
        <p:txBody>
          <a:bodyPr wrap="square" rtlCol="0">
            <a:spAutoFit/>
          </a:bodyPr>
          <a:lstStyle/>
          <a:p>
            <a:pPr marL="285750" indent="-285750">
              <a:buFont typeface="Arial" panose="020B0604020202020204" pitchFamily="34" charset="0"/>
              <a:buChar char="•"/>
            </a:pPr>
            <a:r>
              <a:rPr lang="nl-NL" dirty="0" err="1"/>
              <a:t>Local</a:t>
            </a:r>
            <a:r>
              <a:rPr lang="nl-NL" dirty="0"/>
              <a:t> code re-</a:t>
            </a:r>
            <a:r>
              <a:rPr lang="nl-NL" dirty="0" err="1"/>
              <a:t>use</a:t>
            </a: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err="1"/>
              <a:t>Based</a:t>
            </a:r>
            <a:r>
              <a:rPr lang="nl-NL" dirty="0"/>
              <a:t> </a:t>
            </a:r>
            <a:r>
              <a:rPr lang="nl-NL" dirty="0" err="1"/>
              <a:t>upon</a:t>
            </a:r>
            <a:r>
              <a:rPr lang="nl-NL" dirty="0"/>
              <a:t> model </a:t>
            </a:r>
            <a:r>
              <a:rPr lang="nl-NL" dirty="0" err="1"/>
              <a:t>specific</a:t>
            </a:r>
            <a:r>
              <a:rPr lang="nl-NL" dirty="0"/>
              <a:t> </a:t>
            </a:r>
            <a:r>
              <a:rPr lang="nl-NL" dirty="0" err="1"/>
              <a:t>characteristics</a:t>
            </a:r>
            <a:endParaRPr lang="nl-NL" dirty="0"/>
          </a:p>
        </p:txBody>
      </p:sp>
      <p:sp>
        <p:nvSpPr>
          <p:cNvPr id="15" name="TextBox 14">
            <a:extLst>
              <a:ext uri="{FF2B5EF4-FFF2-40B4-BE49-F238E27FC236}">
                <a16:creationId xmlns:a16="http://schemas.microsoft.com/office/drawing/2014/main" id="{FC4E1626-2D6D-8ED1-961F-6CDD3E350B31}"/>
              </a:ext>
            </a:extLst>
          </p:cNvPr>
          <p:cNvSpPr txBox="1"/>
          <p:nvPr/>
        </p:nvSpPr>
        <p:spPr>
          <a:xfrm>
            <a:off x="5165994" y="3595484"/>
            <a:ext cx="3610466" cy="923330"/>
          </a:xfrm>
          <a:prstGeom prst="rect">
            <a:avLst/>
          </a:prstGeom>
          <a:noFill/>
        </p:spPr>
        <p:txBody>
          <a:bodyPr wrap="square" rtlCol="0">
            <a:spAutoFit/>
          </a:bodyPr>
          <a:lstStyle/>
          <a:p>
            <a:pPr marL="285750" indent="-285750">
              <a:buFont typeface="Arial" panose="020B0604020202020204" pitchFamily="34" charset="0"/>
              <a:buChar char="•"/>
            </a:pPr>
            <a:r>
              <a:rPr lang="en-US" dirty="0"/>
              <a:t>Enables portable DAX libraries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Requires generically written UDFs</a:t>
            </a:r>
            <a:endParaRPr lang="nl-NL" dirty="0"/>
          </a:p>
        </p:txBody>
      </p:sp>
    </p:spTree>
    <p:extLst>
      <p:ext uri="{BB962C8B-B14F-4D97-AF65-F5344CB8AC3E}">
        <p14:creationId xmlns:p14="http://schemas.microsoft.com/office/powerpoint/2010/main" val="75716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fade">
                                      <p:cBhvr>
                                        <p:cTn id="20" dur="500"/>
                                        <p:tgtEl>
                                          <p:spTgt spid="102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A9831-2FCB-628E-167B-B98144E30AE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0D211AA-EEF3-0154-D2A9-B3A639327D45}"/>
              </a:ext>
            </a:extLst>
          </p:cNvPr>
          <p:cNvPicPr>
            <a:picLocks noChangeAspect="1"/>
          </p:cNvPicPr>
          <p:nvPr/>
        </p:nvPicPr>
        <p:blipFill>
          <a:blip r:embed="rId2"/>
          <a:stretch>
            <a:fillRect/>
          </a:stretch>
        </p:blipFill>
        <p:spPr>
          <a:xfrm>
            <a:off x="5684363" y="1289459"/>
            <a:ext cx="2969443" cy="1003267"/>
          </a:xfrm>
          <a:prstGeom prst="rect">
            <a:avLst/>
          </a:prstGeom>
        </p:spPr>
      </p:pic>
      <p:pic>
        <p:nvPicPr>
          <p:cNvPr id="11" name="Picture 10">
            <a:extLst>
              <a:ext uri="{FF2B5EF4-FFF2-40B4-BE49-F238E27FC236}">
                <a16:creationId xmlns:a16="http://schemas.microsoft.com/office/drawing/2014/main" id="{D77CE552-7937-4B9B-A94B-D51B2BD90C1D}"/>
              </a:ext>
            </a:extLst>
          </p:cNvPr>
          <p:cNvPicPr>
            <a:picLocks noChangeAspect="1"/>
          </p:cNvPicPr>
          <p:nvPr/>
        </p:nvPicPr>
        <p:blipFill>
          <a:blip r:embed="rId3"/>
          <a:stretch>
            <a:fillRect/>
          </a:stretch>
        </p:blipFill>
        <p:spPr>
          <a:xfrm>
            <a:off x="565608" y="2406382"/>
            <a:ext cx="8012784" cy="30147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9643DA62-87C0-9C9B-C67D-91CD245AEFFE}"/>
              </a:ext>
            </a:extLst>
          </p:cNvPr>
          <p:cNvSpPr txBox="1"/>
          <p:nvPr/>
        </p:nvSpPr>
        <p:spPr>
          <a:xfrm>
            <a:off x="490194" y="1791093"/>
            <a:ext cx="2564091" cy="369332"/>
          </a:xfrm>
          <a:prstGeom prst="rect">
            <a:avLst/>
          </a:prstGeom>
          <a:noFill/>
        </p:spPr>
        <p:txBody>
          <a:bodyPr wrap="square" rtlCol="0">
            <a:spAutoFit/>
          </a:bodyPr>
          <a:lstStyle/>
          <a:p>
            <a:r>
              <a:rPr lang="nl-NL" dirty="0" err="1"/>
              <a:t>Example</a:t>
            </a:r>
            <a:r>
              <a:rPr lang="nl-NL" dirty="0"/>
              <a:t> of a Package</a:t>
            </a:r>
          </a:p>
        </p:txBody>
      </p:sp>
      <p:pic>
        <p:nvPicPr>
          <p:cNvPr id="3" name="Picture 2">
            <a:extLst>
              <a:ext uri="{FF2B5EF4-FFF2-40B4-BE49-F238E27FC236}">
                <a16:creationId xmlns:a16="http://schemas.microsoft.com/office/drawing/2014/main" id="{1C32AD1A-9639-23F0-B57F-EF9E0DAE0B4A}"/>
              </a:ext>
            </a:extLst>
          </p:cNvPr>
          <p:cNvPicPr>
            <a:picLocks noChangeAspect="1"/>
          </p:cNvPicPr>
          <p:nvPr/>
        </p:nvPicPr>
        <p:blipFill>
          <a:blip r:embed="rId4"/>
          <a:stretch>
            <a:fillRect/>
          </a:stretch>
        </p:blipFill>
        <p:spPr>
          <a:xfrm>
            <a:off x="3440670" y="122466"/>
            <a:ext cx="1687512" cy="852454"/>
          </a:xfrm>
          <a:prstGeom prst="rect">
            <a:avLst/>
          </a:prstGeom>
        </p:spPr>
      </p:pic>
    </p:spTree>
    <p:extLst>
      <p:ext uri="{BB962C8B-B14F-4D97-AF65-F5344CB8AC3E}">
        <p14:creationId xmlns:p14="http://schemas.microsoft.com/office/powerpoint/2010/main" val="23003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39ECD-A694-EF46-9F0D-BB4A966F9BF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2A7FC1F-CC22-9201-A760-AB31975F5F9F}"/>
              </a:ext>
            </a:extLst>
          </p:cNvPr>
          <p:cNvPicPr>
            <a:picLocks noChangeAspect="1"/>
          </p:cNvPicPr>
          <p:nvPr/>
        </p:nvPicPr>
        <p:blipFill>
          <a:blip r:embed="rId2"/>
          <a:stretch>
            <a:fillRect/>
          </a:stretch>
        </p:blipFill>
        <p:spPr>
          <a:xfrm>
            <a:off x="576954" y="1892820"/>
            <a:ext cx="4909446" cy="36002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7329B2A1-7F02-0166-E0B3-01D7BC5306FD}"/>
              </a:ext>
            </a:extLst>
          </p:cNvPr>
          <p:cNvSpPr txBox="1"/>
          <p:nvPr/>
        </p:nvSpPr>
        <p:spPr>
          <a:xfrm>
            <a:off x="1838226" y="897762"/>
            <a:ext cx="5467547" cy="523220"/>
          </a:xfrm>
          <a:prstGeom prst="rect">
            <a:avLst/>
          </a:prstGeom>
          <a:noFill/>
        </p:spPr>
        <p:txBody>
          <a:bodyPr wrap="square" rtlCol="0">
            <a:spAutoFit/>
          </a:bodyPr>
          <a:lstStyle/>
          <a:p>
            <a:r>
              <a:rPr lang="en-US" sz="2800" b="1" dirty="0">
                <a:solidFill>
                  <a:srgbClr val="60A6DA"/>
                </a:solidFill>
                <a:latin typeface="+mj-lt"/>
                <a:ea typeface="+mj-ea"/>
                <a:cs typeface="+mj-cs"/>
              </a:rPr>
              <a:t>Import functions through TMDL</a:t>
            </a:r>
          </a:p>
        </p:txBody>
      </p:sp>
    </p:spTree>
    <p:extLst>
      <p:ext uri="{BB962C8B-B14F-4D97-AF65-F5344CB8AC3E}">
        <p14:creationId xmlns:p14="http://schemas.microsoft.com/office/powerpoint/2010/main" val="18700089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DE0D4-89AA-D4E3-769B-3688C34F51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57A3B0B-A927-C759-1250-07D1356BA900}"/>
              </a:ext>
            </a:extLst>
          </p:cNvPr>
          <p:cNvSpPr txBox="1"/>
          <p:nvPr/>
        </p:nvSpPr>
        <p:spPr>
          <a:xfrm>
            <a:off x="1873225" y="897762"/>
            <a:ext cx="5005632" cy="523220"/>
          </a:xfrm>
          <a:prstGeom prst="rect">
            <a:avLst/>
          </a:prstGeom>
          <a:noFill/>
        </p:spPr>
        <p:txBody>
          <a:bodyPr wrap="square" rtlCol="0">
            <a:spAutoFit/>
          </a:bodyPr>
          <a:lstStyle/>
          <a:p>
            <a:r>
              <a:rPr lang="en-US" sz="2800" b="1" dirty="0">
                <a:solidFill>
                  <a:srgbClr val="60A6DA"/>
                </a:solidFill>
                <a:latin typeface="+mj-lt"/>
                <a:ea typeface="+mj-ea"/>
                <a:cs typeface="+mj-cs"/>
              </a:rPr>
              <a:t>Table without using the function</a:t>
            </a:r>
          </a:p>
        </p:txBody>
      </p:sp>
      <p:pic>
        <p:nvPicPr>
          <p:cNvPr id="3" name="Picture 2">
            <a:extLst>
              <a:ext uri="{FF2B5EF4-FFF2-40B4-BE49-F238E27FC236}">
                <a16:creationId xmlns:a16="http://schemas.microsoft.com/office/drawing/2014/main" id="{9D28F650-E962-3CCC-623E-5272C7392703}"/>
              </a:ext>
            </a:extLst>
          </p:cNvPr>
          <p:cNvPicPr>
            <a:picLocks noChangeAspect="1"/>
          </p:cNvPicPr>
          <p:nvPr/>
        </p:nvPicPr>
        <p:blipFill>
          <a:blip r:embed="rId2"/>
          <a:srcRect t="2355"/>
          <a:stretch>
            <a:fillRect/>
          </a:stretch>
        </p:blipFill>
        <p:spPr>
          <a:xfrm>
            <a:off x="1795102" y="1687398"/>
            <a:ext cx="5161879" cy="3757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202622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1106D-4EBE-CDAA-F435-60B0E5EAFA1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090049F-3B32-A613-2635-84B64D71C983}"/>
              </a:ext>
            </a:extLst>
          </p:cNvPr>
          <p:cNvSpPr txBox="1"/>
          <p:nvPr/>
        </p:nvSpPr>
        <p:spPr>
          <a:xfrm>
            <a:off x="2370841" y="897762"/>
            <a:ext cx="3893270" cy="523220"/>
          </a:xfrm>
          <a:prstGeom prst="rect">
            <a:avLst/>
          </a:prstGeom>
          <a:noFill/>
        </p:spPr>
        <p:txBody>
          <a:bodyPr wrap="square" rtlCol="0">
            <a:spAutoFit/>
          </a:bodyPr>
          <a:lstStyle/>
          <a:p>
            <a:r>
              <a:rPr lang="en-US" sz="2800" b="1" dirty="0">
                <a:solidFill>
                  <a:srgbClr val="60A6DA"/>
                </a:solidFill>
                <a:latin typeface="+mj-lt"/>
                <a:ea typeface="+mj-ea"/>
                <a:cs typeface="+mj-cs"/>
              </a:rPr>
              <a:t>Function documentation</a:t>
            </a:r>
          </a:p>
        </p:txBody>
      </p:sp>
      <p:pic>
        <p:nvPicPr>
          <p:cNvPr id="4" name="Picture 3">
            <a:extLst>
              <a:ext uri="{FF2B5EF4-FFF2-40B4-BE49-F238E27FC236}">
                <a16:creationId xmlns:a16="http://schemas.microsoft.com/office/drawing/2014/main" id="{7FA1DA2E-3CA0-DFEC-754B-2DA3E379A232}"/>
              </a:ext>
            </a:extLst>
          </p:cNvPr>
          <p:cNvPicPr>
            <a:picLocks noChangeAspect="1"/>
          </p:cNvPicPr>
          <p:nvPr/>
        </p:nvPicPr>
        <p:blipFill>
          <a:blip r:embed="rId2"/>
          <a:stretch>
            <a:fillRect/>
          </a:stretch>
        </p:blipFill>
        <p:spPr>
          <a:xfrm>
            <a:off x="592681" y="1723787"/>
            <a:ext cx="7449590" cy="34104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324938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DE0D4-89AA-D4E3-769B-3688C34F51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57A3B0B-A927-C759-1250-07D1356BA900}"/>
              </a:ext>
            </a:extLst>
          </p:cNvPr>
          <p:cNvSpPr txBox="1"/>
          <p:nvPr/>
        </p:nvSpPr>
        <p:spPr>
          <a:xfrm>
            <a:off x="2222017" y="897762"/>
            <a:ext cx="5005632" cy="523220"/>
          </a:xfrm>
          <a:prstGeom prst="rect">
            <a:avLst/>
          </a:prstGeom>
          <a:noFill/>
        </p:spPr>
        <p:txBody>
          <a:bodyPr wrap="square" rtlCol="0">
            <a:spAutoFit/>
          </a:bodyPr>
          <a:lstStyle/>
          <a:p>
            <a:r>
              <a:rPr lang="en-US" sz="2800" b="1" dirty="0">
                <a:solidFill>
                  <a:srgbClr val="60A6DA"/>
                </a:solidFill>
                <a:latin typeface="+mj-lt"/>
                <a:ea typeface="+mj-ea"/>
                <a:cs typeface="+mj-cs"/>
              </a:rPr>
              <a:t>Table using the function</a:t>
            </a:r>
          </a:p>
        </p:txBody>
      </p:sp>
      <p:pic>
        <p:nvPicPr>
          <p:cNvPr id="4" name="Picture 3">
            <a:extLst>
              <a:ext uri="{FF2B5EF4-FFF2-40B4-BE49-F238E27FC236}">
                <a16:creationId xmlns:a16="http://schemas.microsoft.com/office/drawing/2014/main" id="{882BF53D-8D6A-FAA8-0296-DA5D9786A64B}"/>
              </a:ext>
            </a:extLst>
          </p:cNvPr>
          <p:cNvPicPr>
            <a:picLocks noChangeAspect="1"/>
          </p:cNvPicPr>
          <p:nvPr/>
        </p:nvPicPr>
        <p:blipFill>
          <a:blip r:embed="rId2"/>
          <a:stretch>
            <a:fillRect/>
          </a:stretch>
        </p:blipFill>
        <p:spPr>
          <a:xfrm>
            <a:off x="1438051" y="1966808"/>
            <a:ext cx="5886576" cy="32644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54106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ormula FX Icon SVG Vector &amp; PNG Free Download | UXWing">
            <a:extLst>
              <a:ext uri="{FF2B5EF4-FFF2-40B4-BE49-F238E27FC236}">
                <a16:creationId xmlns:a16="http://schemas.microsoft.com/office/drawing/2014/main" id="{8694D03A-2F05-6FB6-9C11-E23487DDC9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777" y="3060823"/>
            <a:ext cx="1066800" cy="10715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F2131C2-F99C-E0EA-508E-3619D45F2519}"/>
              </a:ext>
            </a:extLst>
          </p:cNvPr>
          <p:cNvPicPr>
            <a:picLocks noChangeAspect="1"/>
          </p:cNvPicPr>
          <p:nvPr/>
        </p:nvPicPr>
        <p:blipFill>
          <a:blip r:embed="rId3"/>
          <a:stretch>
            <a:fillRect/>
          </a:stretch>
        </p:blipFill>
        <p:spPr>
          <a:xfrm>
            <a:off x="3655859" y="1448267"/>
            <a:ext cx="552527" cy="819264"/>
          </a:xfrm>
          <a:prstGeom prst="rect">
            <a:avLst/>
          </a:prstGeom>
          <a:ln>
            <a:solidFill>
              <a:schemeClr val="bg1">
                <a:lumMod val="65000"/>
              </a:schemeClr>
            </a:solidFill>
          </a:ln>
        </p:spPr>
      </p:pic>
      <p:pic>
        <p:nvPicPr>
          <p:cNvPr id="5" name="Picture 4">
            <a:extLst>
              <a:ext uri="{FF2B5EF4-FFF2-40B4-BE49-F238E27FC236}">
                <a16:creationId xmlns:a16="http://schemas.microsoft.com/office/drawing/2014/main" id="{CE115860-1DA9-4F69-5BB1-5E65D840F670}"/>
              </a:ext>
            </a:extLst>
          </p:cNvPr>
          <p:cNvPicPr>
            <a:picLocks noChangeAspect="1"/>
          </p:cNvPicPr>
          <p:nvPr/>
        </p:nvPicPr>
        <p:blipFill>
          <a:blip r:embed="rId3"/>
          <a:stretch>
            <a:fillRect/>
          </a:stretch>
        </p:blipFill>
        <p:spPr>
          <a:xfrm>
            <a:off x="3808259" y="1600667"/>
            <a:ext cx="552527" cy="819264"/>
          </a:xfrm>
          <a:prstGeom prst="rect">
            <a:avLst/>
          </a:prstGeom>
          <a:ln>
            <a:solidFill>
              <a:schemeClr val="bg1">
                <a:lumMod val="65000"/>
              </a:schemeClr>
            </a:solidFill>
          </a:ln>
        </p:spPr>
      </p:pic>
      <p:pic>
        <p:nvPicPr>
          <p:cNvPr id="6" name="Picture 5">
            <a:extLst>
              <a:ext uri="{FF2B5EF4-FFF2-40B4-BE49-F238E27FC236}">
                <a16:creationId xmlns:a16="http://schemas.microsoft.com/office/drawing/2014/main" id="{C08D177E-7357-2CD9-EBC1-BAC4919BA222}"/>
              </a:ext>
            </a:extLst>
          </p:cNvPr>
          <p:cNvPicPr>
            <a:picLocks noChangeAspect="1"/>
          </p:cNvPicPr>
          <p:nvPr/>
        </p:nvPicPr>
        <p:blipFill>
          <a:blip r:embed="rId3"/>
          <a:stretch>
            <a:fillRect/>
          </a:stretch>
        </p:blipFill>
        <p:spPr>
          <a:xfrm>
            <a:off x="3960659" y="1753067"/>
            <a:ext cx="552527" cy="819264"/>
          </a:xfrm>
          <a:prstGeom prst="rect">
            <a:avLst/>
          </a:prstGeom>
          <a:ln>
            <a:solidFill>
              <a:schemeClr val="bg1">
                <a:lumMod val="65000"/>
              </a:schemeClr>
            </a:solidFill>
          </a:ln>
        </p:spPr>
      </p:pic>
      <p:pic>
        <p:nvPicPr>
          <p:cNvPr id="8" name="Picture 7">
            <a:extLst>
              <a:ext uri="{FF2B5EF4-FFF2-40B4-BE49-F238E27FC236}">
                <a16:creationId xmlns:a16="http://schemas.microsoft.com/office/drawing/2014/main" id="{848FA762-DC27-9C40-99C8-AF204C4C87A1}"/>
              </a:ext>
            </a:extLst>
          </p:cNvPr>
          <p:cNvPicPr>
            <a:picLocks noChangeAspect="1"/>
          </p:cNvPicPr>
          <p:nvPr/>
        </p:nvPicPr>
        <p:blipFill>
          <a:blip r:embed="rId4"/>
          <a:stretch>
            <a:fillRect/>
          </a:stretch>
        </p:blipFill>
        <p:spPr>
          <a:xfrm>
            <a:off x="3661868" y="3225626"/>
            <a:ext cx="495369" cy="752580"/>
          </a:xfrm>
          <a:prstGeom prst="rect">
            <a:avLst/>
          </a:prstGeom>
          <a:ln>
            <a:solidFill>
              <a:schemeClr val="bg1">
                <a:lumMod val="65000"/>
              </a:schemeClr>
            </a:solidFill>
          </a:ln>
        </p:spPr>
      </p:pic>
      <p:pic>
        <p:nvPicPr>
          <p:cNvPr id="9" name="Picture 8">
            <a:extLst>
              <a:ext uri="{FF2B5EF4-FFF2-40B4-BE49-F238E27FC236}">
                <a16:creationId xmlns:a16="http://schemas.microsoft.com/office/drawing/2014/main" id="{4C13B3B8-B937-28B6-EE56-EAECE58A6552}"/>
              </a:ext>
            </a:extLst>
          </p:cNvPr>
          <p:cNvPicPr>
            <a:picLocks noChangeAspect="1"/>
          </p:cNvPicPr>
          <p:nvPr/>
        </p:nvPicPr>
        <p:blipFill>
          <a:blip r:embed="rId4"/>
          <a:stretch>
            <a:fillRect/>
          </a:stretch>
        </p:blipFill>
        <p:spPr>
          <a:xfrm>
            <a:off x="3814268" y="3378026"/>
            <a:ext cx="495369" cy="752580"/>
          </a:xfrm>
          <a:prstGeom prst="rect">
            <a:avLst/>
          </a:prstGeom>
          <a:ln>
            <a:solidFill>
              <a:schemeClr val="bg1">
                <a:lumMod val="65000"/>
              </a:schemeClr>
            </a:solidFill>
          </a:ln>
        </p:spPr>
      </p:pic>
      <p:pic>
        <p:nvPicPr>
          <p:cNvPr id="10" name="Picture 9">
            <a:extLst>
              <a:ext uri="{FF2B5EF4-FFF2-40B4-BE49-F238E27FC236}">
                <a16:creationId xmlns:a16="http://schemas.microsoft.com/office/drawing/2014/main" id="{1067653E-1060-13F1-D9F9-32BF60A609BE}"/>
              </a:ext>
            </a:extLst>
          </p:cNvPr>
          <p:cNvPicPr>
            <a:picLocks noChangeAspect="1"/>
          </p:cNvPicPr>
          <p:nvPr/>
        </p:nvPicPr>
        <p:blipFill>
          <a:blip r:embed="rId4"/>
          <a:stretch>
            <a:fillRect/>
          </a:stretch>
        </p:blipFill>
        <p:spPr>
          <a:xfrm>
            <a:off x="3966668" y="3530426"/>
            <a:ext cx="495369" cy="752580"/>
          </a:xfrm>
          <a:prstGeom prst="rect">
            <a:avLst/>
          </a:prstGeom>
          <a:ln>
            <a:solidFill>
              <a:schemeClr val="bg1">
                <a:lumMod val="65000"/>
              </a:schemeClr>
            </a:solidFill>
          </a:ln>
        </p:spPr>
      </p:pic>
      <p:pic>
        <p:nvPicPr>
          <p:cNvPr id="12" name="Picture 11">
            <a:extLst>
              <a:ext uri="{FF2B5EF4-FFF2-40B4-BE49-F238E27FC236}">
                <a16:creationId xmlns:a16="http://schemas.microsoft.com/office/drawing/2014/main" id="{C4009724-14F9-7BF5-07D8-D0E0B0D10396}"/>
              </a:ext>
            </a:extLst>
          </p:cNvPr>
          <p:cNvPicPr>
            <a:picLocks noChangeAspect="1"/>
          </p:cNvPicPr>
          <p:nvPr/>
        </p:nvPicPr>
        <p:blipFill>
          <a:blip r:embed="rId5"/>
          <a:stretch>
            <a:fillRect/>
          </a:stretch>
        </p:blipFill>
        <p:spPr>
          <a:xfrm>
            <a:off x="3680899" y="4782905"/>
            <a:ext cx="409632" cy="809738"/>
          </a:xfrm>
          <a:prstGeom prst="rect">
            <a:avLst/>
          </a:prstGeom>
          <a:ln>
            <a:solidFill>
              <a:schemeClr val="bg1">
                <a:lumMod val="65000"/>
              </a:schemeClr>
            </a:solidFill>
          </a:ln>
        </p:spPr>
      </p:pic>
      <p:pic>
        <p:nvPicPr>
          <p:cNvPr id="13" name="Picture 12">
            <a:extLst>
              <a:ext uri="{FF2B5EF4-FFF2-40B4-BE49-F238E27FC236}">
                <a16:creationId xmlns:a16="http://schemas.microsoft.com/office/drawing/2014/main" id="{BF6FA4F3-917A-46CF-547D-841A4828AD05}"/>
              </a:ext>
            </a:extLst>
          </p:cNvPr>
          <p:cNvPicPr>
            <a:picLocks noChangeAspect="1"/>
          </p:cNvPicPr>
          <p:nvPr/>
        </p:nvPicPr>
        <p:blipFill>
          <a:blip r:embed="rId5"/>
          <a:stretch>
            <a:fillRect/>
          </a:stretch>
        </p:blipFill>
        <p:spPr>
          <a:xfrm>
            <a:off x="3833299" y="4935305"/>
            <a:ext cx="409632" cy="809738"/>
          </a:xfrm>
          <a:prstGeom prst="rect">
            <a:avLst/>
          </a:prstGeom>
          <a:ln>
            <a:solidFill>
              <a:schemeClr val="bg1">
                <a:lumMod val="65000"/>
              </a:schemeClr>
            </a:solidFill>
          </a:ln>
        </p:spPr>
      </p:pic>
      <p:pic>
        <p:nvPicPr>
          <p:cNvPr id="14" name="Picture 13">
            <a:extLst>
              <a:ext uri="{FF2B5EF4-FFF2-40B4-BE49-F238E27FC236}">
                <a16:creationId xmlns:a16="http://schemas.microsoft.com/office/drawing/2014/main" id="{B477B377-0F1F-7DD0-B56C-2E1CD6E6B427}"/>
              </a:ext>
            </a:extLst>
          </p:cNvPr>
          <p:cNvPicPr>
            <a:picLocks noChangeAspect="1"/>
          </p:cNvPicPr>
          <p:nvPr/>
        </p:nvPicPr>
        <p:blipFill>
          <a:blip r:embed="rId5"/>
          <a:stretch>
            <a:fillRect/>
          </a:stretch>
        </p:blipFill>
        <p:spPr>
          <a:xfrm>
            <a:off x="3985699" y="5087705"/>
            <a:ext cx="409632" cy="809738"/>
          </a:xfrm>
          <a:prstGeom prst="rect">
            <a:avLst/>
          </a:prstGeom>
          <a:ln>
            <a:solidFill>
              <a:schemeClr val="bg1">
                <a:lumMod val="65000"/>
              </a:schemeClr>
            </a:solidFill>
          </a:ln>
        </p:spPr>
      </p:pic>
      <p:pic>
        <p:nvPicPr>
          <p:cNvPr id="20" name="Picture 19">
            <a:extLst>
              <a:ext uri="{FF2B5EF4-FFF2-40B4-BE49-F238E27FC236}">
                <a16:creationId xmlns:a16="http://schemas.microsoft.com/office/drawing/2014/main" id="{81B83509-C3E4-9DD8-8726-492A7F9BE607}"/>
              </a:ext>
            </a:extLst>
          </p:cNvPr>
          <p:cNvPicPr>
            <a:picLocks noChangeAspect="1"/>
          </p:cNvPicPr>
          <p:nvPr/>
        </p:nvPicPr>
        <p:blipFill>
          <a:blip r:embed="rId6"/>
          <a:stretch>
            <a:fillRect/>
          </a:stretch>
        </p:blipFill>
        <p:spPr>
          <a:xfrm>
            <a:off x="5889000" y="1448267"/>
            <a:ext cx="762106" cy="895475"/>
          </a:xfrm>
          <a:prstGeom prst="rect">
            <a:avLst/>
          </a:prstGeom>
          <a:ln>
            <a:solidFill>
              <a:schemeClr val="bg1">
                <a:lumMod val="65000"/>
              </a:schemeClr>
            </a:solidFill>
          </a:ln>
        </p:spPr>
      </p:pic>
      <p:pic>
        <p:nvPicPr>
          <p:cNvPr id="23" name="Picture 22">
            <a:extLst>
              <a:ext uri="{FF2B5EF4-FFF2-40B4-BE49-F238E27FC236}">
                <a16:creationId xmlns:a16="http://schemas.microsoft.com/office/drawing/2014/main" id="{43AB1A5C-D974-DE74-564A-A671878D9107}"/>
              </a:ext>
            </a:extLst>
          </p:cNvPr>
          <p:cNvPicPr>
            <a:picLocks noChangeAspect="1"/>
          </p:cNvPicPr>
          <p:nvPr/>
        </p:nvPicPr>
        <p:blipFill>
          <a:blip r:embed="rId6"/>
          <a:stretch>
            <a:fillRect/>
          </a:stretch>
        </p:blipFill>
        <p:spPr>
          <a:xfrm>
            <a:off x="6041400" y="1600667"/>
            <a:ext cx="762106" cy="895475"/>
          </a:xfrm>
          <a:prstGeom prst="rect">
            <a:avLst/>
          </a:prstGeom>
          <a:ln>
            <a:solidFill>
              <a:schemeClr val="bg1">
                <a:lumMod val="65000"/>
              </a:schemeClr>
            </a:solidFill>
          </a:ln>
        </p:spPr>
      </p:pic>
      <p:pic>
        <p:nvPicPr>
          <p:cNvPr id="24" name="Picture 23">
            <a:extLst>
              <a:ext uri="{FF2B5EF4-FFF2-40B4-BE49-F238E27FC236}">
                <a16:creationId xmlns:a16="http://schemas.microsoft.com/office/drawing/2014/main" id="{8A3A2B61-FA82-B972-1513-50673F99F8A8}"/>
              </a:ext>
            </a:extLst>
          </p:cNvPr>
          <p:cNvPicPr>
            <a:picLocks noChangeAspect="1"/>
          </p:cNvPicPr>
          <p:nvPr/>
        </p:nvPicPr>
        <p:blipFill>
          <a:blip r:embed="rId6"/>
          <a:stretch>
            <a:fillRect/>
          </a:stretch>
        </p:blipFill>
        <p:spPr>
          <a:xfrm>
            <a:off x="6193800" y="1753067"/>
            <a:ext cx="762106" cy="895475"/>
          </a:xfrm>
          <a:prstGeom prst="rect">
            <a:avLst/>
          </a:prstGeom>
          <a:ln>
            <a:solidFill>
              <a:schemeClr val="bg1">
                <a:lumMod val="65000"/>
              </a:schemeClr>
            </a:solidFill>
          </a:ln>
        </p:spPr>
      </p:pic>
      <p:pic>
        <p:nvPicPr>
          <p:cNvPr id="26" name="Picture 25">
            <a:extLst>
              <a:ext uri="{FF2B5EF4-FFF2-40B4-BE49-F238E27FC236}">
                <a16:creationId xmlns:a16="http://schemas.microsoft.com/office/drawing/2014/main" id="{3E9A7063-08F7-E01F-A102-D49B2AD5B7C7}"/>
              </a:ext>
            </a:extLst>
          </p:cNvPr>
          <p:cNvPicPr>
            <a:picLocks noChangeAspect="1"/>
          </p:cNvPicPr>
          <p:nvPr/>
        </p:nvPicPr>
        <p:blipFill>
          <a:blip r:embed="rId7"/>
          <a:stretch>
            <a:fillRect/>
          </a:stretch>
        </p:blipFill>
        <p:spPr>
          <a:xfrm>
            <a:off x="5914061" y="3117618"/>
            <a:ext cx="800212" cy="847843"/>
          </a:xfrm>
          <a:prstGeom prst="rect">
            <a:avLst/>
          </a:prstGeom>
          <a:ln>
            <a:solidFill>
              <a:schemeClr val="bg1">
                <a:lumMod val="65000"/>
              </a:schemeClr>
            </a:solidFill>
          </a:ln>
        </p:spPr>
      </p:pic>
      <p:pic>
        <p:nvPicPr>
          <p:cNvPr id="27" name="Picture 26">
            <a:extLst>
              <a:ext uri="{FF2B5EF4-FFF2-40B4-BE49-F238E27FC236}">
                <a16:creationId xmlns:a16="http://schemas.microsoft.com/office/drawing/2014/main" id="{E0285A60-1D88-9EC4-B191-BAB17CC805C1}"/>
              </a:ext>
            </a:extLst>
          </p:cNvPr>
          <p:cNvPicPr>
            <a:picLocks noChangeAspect="1"/>
          </p:cNvPicPr>
          <p:nvPr/>
        </p:nvPicPr>
        <p:blipFill>
          <a:blip r:embed="rId7"/>
          <a:stretch>
            <a:fillRect/>
          </a:stretch>
        </p:blipFill>
        <p:spPr>
          <a:xfrm>
            <a:off x="6066461" y="3270018"/>
            <a:ext cx="800212" cy="847843"/>
          </a:xfrm>
          <a:prstGeom prst="rect">
            <a:avLst/>
          </a:prstGeom>
          <a:ln>
            <a:solidFill>
              <a:schemeClr val="bg1">
                <a:lumMod val="65000"/>
              </a:schemeClr>
            </a:solidFill>
          </a:ln>
        </p:spPr>
      </p:pic>
      <p:pic>
        <p:nvPicPr>
          <p:cNvPr id="28" name="Picture 27">
            <a:extLst>
              <a:ext uri="{FF2B5EF4-FFF2-40B4-BE49-F238E27FC236}">
                <a16:creationId xmlns:a16="http://schemas.microsoft.com/office/drawing/2014/main" id="{780FE7C7-6D94-E0BC-68DD-6FB263422248}"/>
              </a:ext>
            </a:extLst>
          </p:cNvPr>
          <p:cNvPicPr>
            <a:picLocks noChangeAspect="1"/>
          </p:cNvPicPr>
          <p:nvPr/>
        </p:nvPicPr>
        <p:blipFill>
          <a:blip r:embed="rId7"/>
          <a:stretch>
            <a:fillRect/>
          </a:stretch>
        </p:blipFill>
        <p:spPr>
          <a:xfrm>
            <a:off x="6218861" y="3422418"/>
            <a:ext cx="800212" cy="847843"/>
          </a:xfrm>
          <a:prstGeom prst="rect">
            <a:avLst/>
          </a:prstGeom>
          <a:ln>
            <a:solidFill>
              <a:schemeClr val="bg1">
                <a:lumMod val="65000"/>
              </a:schemeClr>
            </a:solidFill>
          </a:ln>
        </p:spPr>
      </p:pic>
      <p:pic>
        <p:nvPicPr>
          <p:cNvPr id="34" name="Picture 33">
            <a:extLst>
              <a:ext uri="{FF2B5EF4-FFF2-40B4-BE49-F238E27FC236}">
                <a16:creationId xmlns:a16="http://schemas.microsoft.com/office/drawing/2014/main" id="{FD5437F1-4058-050E-C959-6CC7806BFF19}"/>
              </a:ext>
            </a:extLst>
          </p:cNvPr>
          <p:cNvPicPr>
            <a:picLocks noChangeAspect="1"/>
          </p:cNvPicPr>
          <p:nvPr/>
        </p:nvPicPr>
        <p:blipFill>
          <a:blip r:embed="rId8"/>
          <a:stretch>
            <a:fillRect/>
          </a:stretch>
        </p:blipFill>
        <p:spPr>
          <a:xfrm>
            <a:off x="5822842" y="4736806"/>
            <a:ext cx="1041845" cy="1008237"/>
          </a:xfrm>
          <a:prstGeom prst="rect">
            <a:avLst/>
          </a:prstGeom>
        </p:spPr>
      </p:pic>
      <p:pic>
        <p:nvPicPr>
          <p:cNvPr id="35" name="Picture 34">
            <a:extLst>
              <a:ext uri="{FF2B5EF4-FFF2-40B4-BE49-F238E27FC236}">
                <a16:creationId xmlns:a16="http://schemas.microsoft.com/office/drawing/2014/main" id="{37B95202-F062-FB06-5914-47B564661DC1}"/>
              </a:ext>
            </a:extLst>
          </p:cNvPr>
          <p:cNvPicPr>
            <a:picLocks noChangeAspect="1"/>
          </p:cNvPicPr>
          <p:nvPr/>
        </p:nvPicPr>
        <p:blipFill>
          <a:blip r:embed="rId8"/>
          <a:stretch>
            <a:fillRect/>
          </a:stretch>
        </p:blipFill>
        <p:spPr>
          <a:xfrm>
            <a:off x="5975242" y="4889206"/>
            <a:ext cx="1041845" cy="1008237"/>
          </a:xfrm>
          <a:prstGeom prst="rect">
            <a:avLst/>
          </a:prstGeom>
        </p:spPr>
      </p:pic>
      <p:pic>
        <p:nvPicPr>
          <p:cNvPr id="36" name="Picture 35">
            <a:extLst>
              <a:ext uri="{FF2B5EF4-FFF2-40B4-BE49-F238E27FC236}">
                <a16:creationId xmlns:a16="http://schemas.microsoft.com/office/drawing/2014/main" id="{DC7FD927-8568-BC68-0EAE-6E66D8EF7016}"/>
              </a:ext>
            </a:extLst>
          </p:cNvPr>
          <p:cNvPicPr>
            <a:picLocks noChangeAspect="1"/>
          </p:cNvPicPr>
          <p:nvPr/>
        </p:nvPicPr>
        <p:blipFill>
          <a:blip r:embed="rId8"/>
          <a:stretch>
            <a:fillRect/>
          </a:stretch>
        </p:blipFill>
        <p:spPr>
          <a:xfrm>
            <a:off x="6127642" y="5041606"/>
            <a:ext cx="1041845" cy="1008237"/>
          </a:xfrm>
          <a:prstGeom prst="rect">
            <a:avLst/>
          </a:prstGeom>
        </p:spPr>
      </p:pic>
      <p:sp>
        <p:nvSpPr>
          <p:cNvPr id="37" name="TextBox 36">
            <a:extLst>
              <a:ext uri="{FF2B5EF4-FFF2-40B4-BE49-F238E27FC236}">
                <a16:creationId xmlns:a16="http://schemas.microsoft.com/office/drawing/2014/main" id="{F0B808F8-862B-1597-B3CC-603EB9ECB1B9}"/>
              </a:ext>
            </a:extLst>
          </p:cNvPr>
          <p:cNvSpPr txBox="1"/>
          <p:nvPr/>
        </p:nvSpPr>
        <p:spPr>
          <a:xfrm>
            <a:off x="364881" y="952646"/>
            <a:ext cx="1944461" cy="584775"/>
          </a:xfrm>
          <a:prstGeom prst="rect">
            <a:avLst/>
          </a:prstGeom>
          <a:noFill/>
        </p:spPr>
        <p:txBody>
          <a:bodyPr wrap="square" rtlCol="0">
            <a:spAutoFit/>
          </a:bodyPr>
          <a:lstStyle/>
          <a:p>
            <a:r>
              <a:rPr lang="en-US" sz="3200" b="1" dirty="0">
                <a:solidFill>
                  <a:srgbClr val="60A6DA"/>
                </a:solidFill>
                <a:latin typeface="+mj-lt"/>
                <a:ea typeface="+mj-ea"/>
                <a:cs typeface="+mj-cs"/>
              </a:rPr>
              <a:t>Reusability</a:t>
            </a:r>
          </a:p>
        </p:txBody>
      </p:sp>
    </p:spTree>
    <p:extLst>
      <p:ext uri="{BB962C8B-B14F-4D97-AF65-F5344CB8AC3E}">
        <p14:creationId xmlns:p14="http://schemas.microsoft.com/office/powerpoint/2010/main" val="72279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par>
                                <p:cTn id="43" presetID="10"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childTnLst>
                                </p:cTn>
                              </p:par>
                              <p:par>
                                <p:cTn id="46" presetID="10" presetClass="entr" presetSubtype="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par>
                                <p:cTn id="49" presetID="10" presetClass="entr" presetSubtype="0"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par>
                                <p:cTn id="52" presetID="10" presetClass="entr" presetSubtype="0" fill="hold"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par>
                                <p:cTn id="55" presetID="10" presetClass="entr" presetSubtype="0" fill="hold" nodeType="with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fade">
                                      <p:cBhvr>
                                        <p:cTn id="57" dur="500"/>
                                        <p:tgtEl>
                                          <p:spTgt spid="28"/>
                                        </p:tgtEl>
                                      </p:cBhvr>
                                    </p:animEffect>
                                  </p:childTnLst>
                                </p:cTn>
                              </p:par>
                              <p:par>
                                <p:cTn id="58" presetID="10" presetClass="entr" presetSubtype="0" fill="hold" nodeType="with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childTnLst>
                                </p:cTn>
                              </p:par>
                              <p:par>
                                <p:cTn id="61" presetID="10" presetClass="entr" presetSubtype="0" fill="hold" nodeType="with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fade">
                                      <p:cBhvr>
                                        <p:cTn id="63" dur="500"/>
                                        <p:tgtEl>
                                          <p:spTgt spid="35"/>
                                        </p:tgtEl>
                                      </p:cBhvr>
                                    </p:animEffect>
                                  </p:childTnLst>
                                </p:cTn>
                              </p:par>
                              <p:par>
                                <p:cTn id="64" presetID="10" presetClass="entr" presetSubtype="0" fill="hold" nodeType="with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fade">
                                      <p:cBhvr>
                                        <p:cTn id="6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A8FCE-7D70-41C3-1D98-F5C766C1851F}"/>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B3D6FB44-2999-68E2-66F3-73C69A7F89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58324" y="5343357"/>
            <a:ext cx="733408" cy="327592"/>
          </a:xfrm>
          <a:prstGeom prst="rect">
            <a:avLst/>
          </a:prstGeom>
        </p:spPr>
      </p:pic>
      <p:sp>
        <p:nvSpPr>
          <p:cNvPr id="4" name="TextBox 3">
            <a:extLst>
              <a:ext uri="{FF2B5EF4-FFF2-40B4-BE49-F238E27FC236}">
                <a16:creationId xmlns:a16="http://schemas.microsoft.com/office/drawing/2014/main" id="{414ADE04-D7DF-4559-BC61-82424835460E}"/>
              </a:ext>
            </a:extLst>
          </p:cNvPr>
          <p:cNvSpPr txBox="1"/>
          <p:nvPr/>
        </p:nvSpPr>
        <p:spPr>
          <a:xfrm>
            <a:off x="660940" y="1517416"/>
            <a:ext cx="8222111" cy="923330"/>
          </a:xfrm>
          <a:prstGeom prst="rect">
            <a:avLst/>
          </a:prstGeom>
          <a:noFill/>
        </p:spPr>
        <p:txBody>
          <a:bodyPr wrap="square">
            <a:spAutoFit/>
          </a:bodyPr>
          <a:lstStyle/>
          <a:p>
            <a:pPr algn="ctr" defTabSz="685800"/>
            <a:r>
              <a:rPr lang="en-GB" sz="2700" b="1" dirty="0">
                <a:solidFill>
                  <a:srgbClr val="12239E"/>
                </a:solidFill>
                <a:latin typeface="Candara" panose="020E0502030303020204" pitchFamily="34" charset="0"/>
              </a:rPr>
              <a:t>Loved it? Learned something? Tell us! </a:t>
            </a:r>
            <a:br>
              <a:rPr lang="en-GB" sz="2700" b="1" dirty="0">
                <a:solidFill>
                  <a:srgbClr val="12239E"/>
                </a:solidFill>
                <a:latin typeface="Candara" panose="020E0502030303020204" pitchFamily="34" charset="0"/>
              </a:rPr>
            </a:br>
            <a:r>
              <a:rPr lang="en-GB" sz="2700" b="1" dirty="0">
                <a:solidFill>
                  <a:srgbClr val="12239E"/>
                </a:solidFill>
                <a:latin typeface="Candara" panose="020E0502030303020204" pitchFamily="34" charset="0"/>
              </a:rPr>
              <a:t>Share your feedback in just 1 minute </a:t>
            </a:r>
            <a:endParaRPr lang="en-NL" sz="2700" dirty="0">
              <a:solidFill>
                <a:srgbClr val="12239E"/>
              </a:solidFill>
              <a:latin typeface="Candara" panose="020E0502030303020204" pitchFamily="34" charset="0"/>
            </a:endParaRPr>
          </a:p>
        </p:txBody>
      </p:sp>
      <p:pic>
        <p:nvPicPr>
          <p:cNvPr id="1026" name="Picture 2" descr="Afbeeldingen over Red Arrow Background – Blader in stockfoto's, vectoren en  video's over 534,920 | Adobe Stock">
            <a:extLst>
              <a:ext uri="{FF2B5EF4-FFF2-40B4-BE49-F238E27FC236}">
                <a16:creationId xmlns:a16="http://schemas.microsoft.com/office/drawing/2014/main" id="{02032616-B1D8-81D8-A601-5C0F3B57496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67882" y1="90000" x2="62153" y2="90000"/>
                      </a14:backgroundRemoval>
                    </a14:imgEffect>
                  </a14:imgLayer>
                </a14:imgProps>
              </a:ext>
              <a:ext uri="{28A0092B-C50C-407E-A947-70E740481C1C}">
                <a14:useLocalDpi xmlns:a14="http://schemas.microsoft.com/office/drawing/2010/main" val="0"/>
              </a:ext>
            </a:extLst>
          </a:blip>
          <a:srcRect/>
          <a:stretch>
            <a:fillRect/>
          </a:stretch>
        </p:blipFill>
        <p:spPr bwMode="auto">
          <a:xfrm rot="4072191">
            <a:off x="1494732" y="3312660"/>
            <a:ext cx="2746268" cy="17164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109ABF4-95B7-3383-1BD1-7DAC4E6539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01795" y="2727844"/>
            <a:ext cx="2988392" cy="2988392"/>
          </a:xfrm>
          <a:prstGeom prst="rect">
            <a:avLst/>
          </a:prstGeom>
        </p:spPr>
      </p:pic>
    </p:spTree>
    <p:extLst>
      <p:ext uri="{BB962C8B-B14F-4D97-AF65-F5344CB8AC3E}">
        <p14:creationId xmlns:p14="http://schemas.microsoft.com/office/powerpoint/2010/main" val="1851864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4AA45-207A-AD56-FA50-3369A2A24BCE}"/>
            </a:ext>
          </a:extLst>
        </p:cNvPr>
        <p:cNvGrpSpPr/>
        <p:nvPr/>
      </p:nvGrpSpPr>
      <p:grpSpPr>
        <a:xfrm>
          <a:off x="0" y="0"/>
          <a:ext cx="0" cy="0"/>
          <a:chOff x="0" y="0"/>
          <a:chExt cx="0" cy="0"/>
        </a:xfrm>
      </p:grpSpPr>
      <p:sp>
        <p:nvSpPr>
          <p:cNvPr id="37" name="TextBox 36">
            <a:extLst>
              <a:ext uri="{FF2B5EF4-FFF2-40B4-BE49-F238E27FC236}">
                <a16:creationId xmlns:a16="http://schemas.microsoft.com/office/drawing/2014/main" id="{74DE37D7-DDD0-1034-DFF6-F100A70EF1AE}"/>
              </a:ext>
            </a:extLst>
          </p:cNvPr>
          <p:cNvSpPr txBox="1"/>
          <p:nvPr/>
        </p:nvSpPr>
        <p:spPr>
          <a:xfrm>
            <a:off x="364881" y="952646"/>
            <a:ext cx="3462401" cy="584775"/>
          </a:xfrm>
          <a:prstGeom prst="rect">
            <a:avLst/>
          </a:prstGeom>
          <a:noFill/>
        </p:spPr>
        <p:txBody>
          <a:bodyPr wrap="square" rtlCol="0">
            <a:spAutoFit/>
          </a:bodyPr>
          <a:lstStyle/>
          <a:p>
            <a:r>
              <a:rPr lang="en-US" sz="3200" b="1" dirty="0">
                <a:solidFill>
                  <a:srgbClr val="60A6DA"/>
                </a:solidFill>
                <a:latin typeface="+mj-lt"/>
                <a:ea typeface="+mj-ea"/>
                <a:cs typeface="+mj-cs"/>
              </a:rPr>
              <a:t>Reading &amp; Writing</a:t>
            </a:r>
          </a:p>
        </p:txBody>
      </p:sp>
      <p:pic>
        <p:nvPicPr>
          <p:cNvPr id="8" name="Picture 7">
            <a:extLst>
              <a:ext uri="{FF2B5EF4-FFF2-40B4-BE49-F238E27FC236}">
                <a16:creationId xmlns:a16="http://schemas.microsoft.com/office/drawing/2014/main" id="{E19E6633-B4E0-8363-EF65-72F31D9DC1F4}"/>
              </a:ext>
            </a:extLst>
          </p:cNvPr>
          <p:cNvPicPr>
            <a:picLocks noChangeAspect="1"/>
          </p:cNvPicPr>
          <p:nvPr/>
        </p:nvPicPr>
        <p:blipFill>
          <a:blip r:embed="rId2"/>
          <a:srcRect b="24743"/>
          <a:stretch>
            <a:fillRect/>
          </a:stretch>
        </p:blipFill>
        <p:spPr>
          <a:xfrm>
            <a:off x="564414" y="1556275"/>
            <a:ext cx="3115110" cy="2738643"/>
          </a:xfrm>
          <a:prstGeom prst="rect">
            <a:avLst/>
          </a:prstGeom>
        </p:spPr>
      </p:pic>
      <p:pic>
        <p:nvPicPr>
          <p:cNvPr id="11" name="Picture 10">
            <a:extLst>
              <a:ext uri="{FF2B5EF4-FFF2-40B4-BE49-F238E27FC236}">
                <a16:creationId xmlns:a16="http://schemas.microsoft.com/office/drawing/2014/main" id="{5EF9733F-DE3F-8D4E-C6CC-C0A0D1245E23}"/>
              </a:ext>
            </a:extLst>
          </p:cNvPr>
          <p:cNvPicPr>
            <a:picLocks noChangeAspect="1"/>
          </p:cNvPicPr>
          <p:nvPr/>
        </p:nvPicPr>
        <p:blipFill>
          <a:blip r:embed="rId3"/>
          <a:stretch>
            <a:fillRect/>
          </a:stretch>
        </p:blipFill>
        <p:spPr>
          <a:xfrm>
            <a:off x="4572000" y="1463292"/>
            <a:ext cx="3600953" cy="4553585"/>
          </a:xfrm>
          <a:prstGeom prst="rect">
            <a:avLst/>
          </a:prstGeom>
        </p:spPr>
      </p:pic>
      <p:pic>
        <p:nvPicPr>
          <p:cNvPr id="12" name="Picture 11">
            <a:extLst>
              <a:ext uri="{FF2B5EF4-FFF2-40B4-BE49-F238E27FC236}">
                <a16:creationId xmlns:a16="http://schemas.microsoft.com/office/drawing/2014/main" id="{D43105BA-870C-892C-F6FC-463CC4525F23}"/>
              </a:ext>
            </a:extLst>
          </p:cNvPr>
          <p:cNvPicPr>
            <a:picLocks noChangeAspect="1"/>
          </p:cNvPicPr>
          <p:nvPr/>
        </p:nvPicPr>
        <p:blipFill>
          <a:blip r:embed="rId2"/>
          <a:srcRect t="75255" b="12052"/>
          <a:stretch>
            <a:fillRect/>
          </a:stretch>
        </p:blipFill>
        <p:spPr>
          <a:xfrm>
            <a:off x="564414" y="4313772"/>
            <a:ext cx="3115110" cy="461913"/>
          </a:xfrm>
          <a:prstGeom prst="rect">
            <a:avLst/>
          </a:prstGeom>
        </p:spPr>
      </p:pic>
      <p:pic>
        <p:nvPicPr>
          <p:cNvPr id="13" name="Picture 12">
            <a:extLst>
              <a:ext uri="{FF2B5EF4-FFF2-40B4-BE49-F238E27FC236}">
                <a16:creationId xmlns:a16="http://schemas.microsoft.com/office/drawing/2014/main" id="{D21CB51A-578A-FA7D-CD3D-59C3185C8207}"/>
              </a:ext>
            </a:extLst>
          </p:cNvPr>
          <p:cNvPicPr>
            <a:picLocks noChangeAspect="1"/>
          </p:cNvPicPr>
          <p:nvPr/>
        </p:nvPicPr>
        <p:blipFill>
          <a:blip r:embed="rId2"/>
          <a:srcRect t="87491" b="-184"/>
          <a:stretch>
            <a:fillRect/>
          </a:stretch>
        </p:blipFill>
        <p:spPr>
          <a:xfrm>
            <a:off x="564414" y="4756831"/>
            <a:ext cx="3115110" cy="461913"/>
          </a:xfrm>
          <a:prstGeom prst="rect">
            <a:avLst/>
          </a:prstGeom>
        </p:spPr>
      </p:pic>
      <p:sp>
        <p:nvSpPr>
          <p:cNvPr id="4" name="TextBox 3">
            <a:extLst>
              <a:ext uri="{FF2B5EF4-FFF2-40B4-BE49-F238E27FC236}">
                <a16:creationId xmlns:a16="http://schemas.microsoft.com/office/drawing/2014/main" id="{4987897C-8E6D-0CC7-9E9C-0A022BE62527}"/>
              </a:ext>
            </a:extLst>
          </p:cNvPr>
          <p:cNvSpPr txBox="1"/>
          <p:nvPr/>
        </p:nvSpPr>
        <p:spPr>
          <a:xfrm>
            <a:off x="3938381" y="1014200"/>
            <a:ext cx="4868189" cy="461665"/>
          </a:xfrm>
          <a:prstGeom prst="rect">
            <a:avLst/>
          </a:prstGeom>
          <a:noFill/>
        </p:spPr>
        <p:txBody>
          <a:bodyPr wrap="square" rtlCol="0">
            <a:spAutoFit/>
          </a:bodyPr>
          <a:lstStyle/>
          <a:p>
            <a:r>
              <a:rPr lang="en-US" sz="2400" b="1" dirty="0">
                <a:solidFill>
                  <a:srgbClr val="60A6DA"/>
                </a:solidFill>
                <a:latin typeface="+mj-lt"/>
                <a:ea typeface="+mj-ea"/>
                <a:cs typeface="+mj-cs"/>
              </a:rPr>
              <a:t>Current  month VS Previous 6</a:t>
            </a:r>
          </a:p>
        </p:txBody>
      </p:sp>
    </p:spTree>
    <p:extLst>
      <p:ext uri="{BB962C8B-B14F-4D97-AF65-F5344CB8AC3E}">
        <p14:creationId xmlns:p14="http://schemas.microsoft.com/office/powerpoint/2010/main" val="276681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F5756-A037-FCDB-F64C-1D922FD28AE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92190B72-7613-486F-33AB-9CBAC53B66A8}"/>
              </a:ext>
            </a:extLst>
          </p:cNvPr>
          <p:cNvPicPr>
            <a:picLocks noChangeAspect="1"/>
          </p:cNvPicPr>
          <p:nvPr/>
        </p:nvPicPr>
        <p:blipFill>
          <a:blip r:embed="rId2"/>
          <a:srcRect b="24743"/>
          <a:stretch>
            <a:fillRect/>
          </a:stretch>
        </p:blipFill>
        <p:spPr>
          <a:xfrm>
            <a:off x="1286075" y="1933988"/>
            <a:ext cx="3115110" cy="2738643"/>
          </a:xfrm>
          <a:prstGeom prst="rect">
            <a:avLst/>
          </a:prstGeom>
        </p:spPr>
      </p:pic>
      <p:pic>
        <p:nvPicPr>
          <p:cNvPr id="12" name="Picture 11">
            <a:extLst>
              <a:ext uri="{FF2B5EF4-FFF2-40B4-BE49-F238E27FC236}">
                <a16:creationId xmlns:a16="http://schemas.microsoft.com/office/drawing/2014/main" id="{0418EC9D-7B11-3CCE-540A-EE7B278E0B1C}"/>
              </a:ext>
            </a:extLst>
          </p:cNvPr>
          <p:cNvPicPr>
            <a:picLocks noChangeAspect="1"/>
          </p:cNvPicPr>
          <p:nvPr/>
        </p:nvPicPr>
        <p:blipFill>
          <a:blip r:embed="rId2"/>
          <a:srcRect t="75255" b="12052"/>
          <a:stretch>
            <a:fillRect/>
          </a:stretch>
        </p:blipFill>
        <p:spPr>
          <a:xfrm>
            <a:off x="460719" y="1463292"/>
            <a:ext cx="3115110" cy="461913"/>
          </a:xfrm>
          <a:prstGeom prst="rect">
            <a:avLst/>
          </a:prstGeom>
        </p:spPr>
      </p:pic>
      <p:pic>
        <p:nvPicPr>
          <p:cNvPr id="13" name="Picture 12">
            <a:extLst>
              <a:ext uri="{FF2B5EF4-FFF2-40B4-BE49-F238E27FC236}">
                <a16:creationId xmlns:a16="http://schemas.microsoft.com/office/drawing/2014/main" id="{79FAA0BF-D3CB-3DB7-C762-3FB4A0DEF3E0}"/>
              </a:ext>
            </a:extLst>
          </p:cNvPr>
          <p:cNvPicPr>
            <a:picLocks noChangeAspect="1"/>
          </p:cNvPicPr>
          <p:nvPr/>
        </p:nvPicPr>
        <p:blipFill>
          <a:blip r:embed="rId2"/>
          <a:srcRect t="87491" b="-184"/>
          <a:stretch>
            <a:fillRect/>
          </a:stretch>
        </p:blipFill>
        <p:spPr>
          <a:xfrm>
            <a:off x="718222" y="4690843"/>
            <a:ext cx="3115110" cy="461913"/>
          </a:xfrm>
          <a:prstGeom prst="rect">
            <a:avLst/>
          </a:prstGeom>
        </p:spPr>
      </p:pic>
      <p:pic>
        <p:nvPicPr>
          <p:cNvPr id="4" name="Picture 3">
            <a:extLst>
              <a:ext uri="{FF2B5EF4-FFF2-40B4-BE49-F238E27FC236}">
                <a16:creationId xmlns:a16="http://schemas.microsoft.com/office/drawing/2014/main" id="{C87CAADD-675A-76E9-EFE4-6B66BA65AFEF}"/>
              </a:ext>
            </a:extLst>
          </p:cNvPr>
          <p:cNvPicPr>
            <a:picLocks noChangeAspect="1"/>
          </p:cNvPicPr>
          <p:nvPr/>
        </p:nvPicPr>
        <p:blipFill>
          <a:blip r:embed="rId3"/>
          <a:stretch>
            <a:fillRect/>
          </a:stretch>
        </p:blipFill>
        <p:spPr>
          <a:xfrm>
            <a:off x="5148272" y="1463292"/>
            <a:ext cx="3372321" cy="4667901"/>
          </a:xfrm>
          <a:prstGeom prst="rect">
            <a:avLst/>
          </a:prstGeom>
        </p:spPr>
      </p:pic>
      <p:sp>
        <p:nvSpPr>
          <p:cNvPr id="5" name="TextBox 4">
            <a:extLst>
              <a:ext uri="{FF2B5EF4-FFF2-40B4-BE49-F238E27FC236}">
                <a16:creationId xmlns:a16="http://schemas.microsoft.com/office/drawing/2014/main" id="{CEF0BFE3-940D-7901-B1ED-213230620848}"/>
              </a:ext>
            </a:extLst>
          </p:cNvPr>
          <p:cNvSpPr txBox="1"/>
          <p:nvPr/>
        </p:nvSpPr>
        <p:spPr>
          <a:xfrm>
            <a:off x="364881" y="952646"/>
            <a:ext cx="3462401" cy="584775"/>
          </a:xfrm>
          <a:prstGeom prst="rect">
            <a:avLst/>
          </a:prstGeom>
          <a:noFill/>
        </p:spPr>
        <p:txBody>
          <a:bodyPr wrap="square" rtlCol="0">
            <a:spAutoFit/>
          </a:bodyPr>
          <a:lstStyle/>
          <a:p>
            <a:r>
              <a:rPr lang="en-US" sz="3200" b="1" dirty="0">
                <a:solidFill>
                  <a:srgbClr val="60A6DA"/>
                </a:solidFill>
                <a:latin typeface="+mj-lt"/>
                <a:ea typeface="+mj-ea"/>
                <a:cs typeface="+mj-cs"/>
              </a:rPr>
              <a:t>Reading &amp; Writing</a:t>
            </a:r>
          </a:p>
        </p:txBody>
      </p:sp>
    </p:spTree>
    <p:extLst>
      <p:ext uri="{BB962C8B-B14F-4D97-AF65-F5344CB8AC3E}">
        <p14:creationId xmlns:p14="http://schemas.microsoft.com/office/powerpoint/2010/main" val="38748720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5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24537-47BD-6D82-09C6-CA1B05E47BC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688A84CA-FD03-A6B8-E817-80AE7E0EC940}"/>
              </a:ext>
            </a:extLst>
          </p:cNvPr>
          <p:cNvSpPr txBox="1"/>
          <p:nvPr/>
        </p:nvSpPr>
        <p:spPr>
          <a:xfrm>
            <a:off x="364881" y="1537421"/>
            <a:ext cx="7195416" cy="369332"/>
          </a:xfrm>
          <a:prstGeom prst="rect">
            <a:avLst/>
          </a:prstGeom>
          <a:noFill/>
        </p:spPr>
        <p:txBody>
          <a:bodyPr wrap="square" rtlCol="0">
            <a:spAutoFit/>
          </a:bodyPr>
          <a:lstStyle/>
          <a:p>
            <a:r>
              <a:rPr lang="en-US" noProof="0" dirty="0"/>
              <a:t>Create this function only once…</a:t>
            </a:r>
          </a:p>
        </p:txBody>
      </p:sp>
      <p:pic>
        <p:nvPicPr>
          <p:cNvPr id="15" name="Picture 14">
            <a:extLst>
              <a:ext uri="{FF2B5EF4-FFF2-40B4-BE49-F238E27FC236}">
                <a16:creationId xmlns:a16="http://schemas.microsoft.com/office/drawing/2014/main" id="{18E90786-65D1-D131-A9D3-B2AD5FDDB779}"/>
              </a:ext>
            </a:extLst>
          </p:cNvPr>
          <p:cNvPicPr>
            <a:picLocks noChangeAspect="1"/>
          </p:cNvPicPr>
          <p:nvPr/>
        </p:nvPicPr>
        <p:blipFill>
          <a:blip r:embed="rId2"/>
          <a:srcRect t="703"/>
          <a:stretch>
            <a:fillRect/>
          </a:stretch>
        </p:blipFill>
        <p:spPr>
          <a:xfrm>
            <a:off x="3915216" y="1125415"/>
            <a:ext cx="4458914" cy="55081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TextBox 15">
            <a:extLst>
              <a:ext uri="{FF2B5EF4-FFF2-40B4-BE49-F238E27FC236}">
                <a16:creationId xmlns:a16="http://schemas.microsoft.com/office/drawing/2014/main" id="{EFBC0CD6-93FF-7605-0963-0C688E92E222}"/>
              </a:ext>
            </a:extLst>
          </p:cNvPr>
          <p:cNvSpPr txBox="1"/>
          <p:nvPr/>
        </p:nvSpPr>
        <p:spPr>
          <a:xfrm>
            <a:off x="364881" y="952646"/>
            <a:ext cx="3462401" cy="584775"/>
          </a:xfrm>
          <a:prstGeom prst="rect">
            <a:avLst/>
          </a:prstGeom>
          <a:noFill/>
        </p:spPr>
        <p:txBody>
          <a:bodyPr wrap="square" rtlCol="0">
            <a:spAutoFit/>
          </a:bodyPr>
          <a:lstStyle/>
          <a:p>
            <a:r>
              <a:rPr lang="en-US" sz="3200" b="1" dirty="0">
                <a:solidFill>
                  <a:srgbClr val="60A6DA"/>
                </a:solidFill>
                <a:latin typeface="+mj-lt"/>
                <a:ea typeface="+mj-ea"/>
                <a:cs typeface="+mj-cs"/>
              </a:rPr>
              <a:t>Reading &amp; Writing</a:t>
            </a:r>
          </a:p>
        </p:txBody>
      </p:sp>
    </p:spTree>
    <p:extLst>
      <p:ext uri="{BB962C8B-B14F-4D97-AF65-F5344CB8AC3E}">
        <p14:creationId xmlns:p14="http://schemas.microsoft.com/office/powerpoint/2010/main" val="207049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inova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novaTheme" id="{3F01B71F-9BE6-4200-BF4E-B98CB9C1B7E3}" vid="{F2696FE9-B0A1-43E7-84BB-C61CBEB764FD}"/>
    </a:ext>
  </a:extLst>
</a:theme>
</file>

<file path=ppt/theme/theme2.xml><?xml version="1.0" encoding="utf-8"?>
<a:theme xmlns:a="http://schemas.openxmlformats.org/drawingml/2006/main" name="PBIG_thema">
  <a:themeElements>
    <a:clrScheme name="PBIG">
      <a:dk1>
        <a:srgbClr val="262626"/>
      </a:dk1>
      <a:lt1>
        <a:srgbClr val="FFFFFF"/>
      </a:lt1>
      <a:dk2>
        <a:srgbClr val="12239E"/>
      </a:dk2>
      <a:lt2>
        <a:srgbClr val="F3F2F1"/>
      </a:lt2>
      <a:accent1>
        <a:srgbClr val="12239E"/>
      </a:accent1>
      <a:accent2>
        <a:srgbClr val="B60064"/>
      </a:accent2>
      <a:accent3>
        <a:srgbClr val="C94F0F"/>
      </a:accent3>
      <a:accent4>
        <a:srgbClr val="F2C811"/>
      </a:accent4>
      <a:accent5>
        <a:srgbClr val="4668C5"/>
      </a:accent5>
      <a:accent6>
        <a:srgbClr val="197278"/>
      </a:accent6>
      <a:hlink>
        <a:srgbClr val="4668C5"/>
      </a:hlink>
      <a:folHlink>
        <a:srgbClr val="12239E"/>
      </a:folHlink>
    </a:clrScheme>
    <a:fontScheme name="PBIG">
      <a:majorFont>
        <a:latin typeface="Viga"/>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BIG">
    <a:dk1>
      <a:srgbClr val="262626"/>
    </a:dk1>
    <a:lt1>
      <a:srgbClr val="FFFFFF"/>
    </a:lt1>
    <a:dk2>
      <a:srgbClr val="12239E"/>
    </a:dk2>
    <a:lt2>
      <a:srgbClr val="F3F2F1"/>
    </a:lt2>
    <a:accent1>
      <a:srgbClr val="12239E"/>
    </a:accent1>
    <a:accent2>
      <a:srgbClr val="B60064"/>
    </a:accent2>
    <a:accent3>
      <a:srgbClr val="C94F0F"/>
    </a:accent3>
    <a:accent4>
      <a:srgbClr val="F2C811"/>
    </a:accent4>
    <a:accent5>
      <a:srgbClr val="4668C5"/>
    </a:accent5>
    <a:accent6>
      <a:srgbClr val="197278"/>
    </a:accent6>
    <a:hlink>
      <a:srgbClr val="4668C5"/>
    </a:hlink>
    <a:folHlink>
      <a:srgbClr val="12239E"/>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7021</TotalTime>
  <Words>680</Words>
  <Application>Microsoft Office PowerPoint</Application>
  <PresentationFormat>On-screen Show (4:3)</PresentationFormat>
  <Paragraphs>178</Paragraphs>
  <Slides>60</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60</vt:i4>
      </vt:variant>
    </vt:vector>
  </HeadingPairs>
  <TitlesOfParts>
    <vt:vector size="68" baseType="lpstr">
      <vt:lpstr>Aptos</vt:lpstr>
      <vt:lpstr>Arial</vt:lpstr>
      <vt:lpstr>Calibri</vt:lpstr>
      <vt:lpstr>Calibri Light</vt:lpstr>
      <vt:lpstr>Candara</vt:lpstr>
      <vt:lpstr>Segoe UI</vt:lpstr>
      <vt:lpstr>MinovaTheme</vt:lpstr>
      <vt:lpstr>PBIG_thema</vt:lpstr>
      <vt:lpstr>Efficiënter modelleren met DAX User Defined Functions</vt:lpstr>
      <vt:lpstr>PowerPoint Presentation</vt:lpstr>
      <vt:lpstr>PowerPoint Presentation</vt:lpstr>
      <vt:lpstr>Agenda</vt:lpstr>
      <vt:lpstr>Why User Defined Functions</vt:lpstr>
      <vt:lpstr>PowerPoint Presentation</vt:lpstr>
      <vt:lpstr>PowerPoint Presentation</vt:lpstr>
      <vt:lpstr>PowerPoint Presentation</vt:lpstr>
      <vt:lpstr>PowerPoint Presentation</vt:lpstr>
      <vt:lpstr>PowerPoint Presentation</vt:lpstr>
      <vt:lpstr>PowerPoint Presentation</vt:lpstr>
      <vt:lpstr>Syntax User Defined Function</vt:lpstr>
      <vt:lpstr>PowerPoint Presentation</vt:lpstr>
      <vt:lpstr>PowerPoint Presentation</vt:lpstr>
      <vt:lpstr>Filter Context Recap</vt:lpstr>
      <vt:lpstr>Filter Context</vt:lpstr>
      <vt:lpstr>Filter Context</vt:lpstr>
      <vt:lpstr>Filter Context</vt:lpstr>
      <vt:lpstr>Filter Context</vt:lpstr>
      <vt:lpstr>Filter Context</vt:lpstr>
      <vt:lpstr>Filter Context</vt:lpstr>
      <vt:lpstr>Filter Context</vt:lpstr>
      <vt:lpstr>CALCULATE</vt:lpstr>
      <vt:lpstr>CALCULATE</vt:lpstr>
      <vt:lpstr>CALCULATE</vt:lpstr>
      <vt:lpstr>CALCULATE</vt:lpstr>
      <vt:lpstr>Using Variables</vt:lpstr>
      <vt:lpstr>Using Variables</vt:lpstr>
      <vt:lpstr>Using Variables</vt:lpstr>
      <vt:lpstr>PowerPoint Presentation</vt:lpstr>
      <vt:lpstr>Back to those Hints</vt:lpstr>
      <vt:lpstr>PowerPoint Presentation</vt:lpstr>
      <vt:lpstr>PowerPoint Presentation</vt:lpstr>
      <vt:lpstr>PowerPoint Presentation</vt:lpstr>
      <vt:lpstr>PowerPoint Presentation</vt:lpstr>
      <vt:lpstr>PowerPoint Presentation</vt:lpstr>
      <vt:lpstr>PowerPoint Presentation</vt:lpstr>
      <vt:lpstr>Hints Recap</vt:lpstr>
      <vt:lpstr>PowerPoint Presentation</vt:lpstr>
      <vt:lpstr>Examples and Use Cases</vt:lpstr>
      <vt:lpstr>PowerPoint Presentation</vt:lpstr>
      <vt:lpstr>PowerPoint Presentation</vt:lpstr>
      <vt:lpstr>PowerPoint Presentation</vt:lpstr>
      <vt:lpstr>PowerPoint Presentation</vt:lpstr>
      <vt:lpstr>PowerPoint Presentation</vt:lpstr>
      <vt:lpstr>PowerPoint Presentation</vt:lpstr>
      <vt:lpstr>Use Cases</vt:lpstr>
      <vt:lpstr>Use Cases</vt:lpstr>
      <vt:lpstr>PowerPoint Presentation</vt:lpstr>
      <vt:lpstr>Function</vt:lpstr>
      <vt:lpstr>Examples</vt:lpstr>
      <vt:lpstr>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Marnix Jansen</dc:creator>
  <cp:lastModifiedBy>Marnix Jansen</cp:lastModifiedBy>
  <cp:revision>48</cp:revision>
  <dcterms:created xsi:type="dcterms:W3CDTF">2021-02-22T08:42:48Z</dcterms:created>
  <dcterms:modified xsi:type="dcterms:W3CDTF">2026-06-18T10:49:28Z</dcterms:modified>
</cp:coreProperties>
</file>